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  <p:sldMasterId id="2147483728" r:id="rId5"/>
  </p:sldMasterIdLst>
  <p:notesMasterIdLst>
    <p:notesMasterId r:id="rId31"/>
  </p:notesMasterIdLst>
  <p:handoutMasterIdLst>
    <p:handoutMasterId r:id="rId32"/>
  </p:handoutMasterIdLst>
  <p:sldIdLst>
    <p:sldId id="292" r:id="rId6"/>
    <p:sldId id="294" r:id="rId7"/>
    <p:sldId id="305" r:id="rId8"/>
    <p:sldId id="295" r:id="rId9"/>
    <p:sldId id="297" r:id="rId10"/>
    <p:sldId id="291" r:id="rId11"/>
    <p:sldId id="306" r:id="rId12"/>
    <p:sldId id="308" r:id="rId13"/>
    <p:sldId id="319" r:id="rId14"/>
    <p:sldId id="307" r:id="rId15"/>
    <p:sldId id="309" r:id="rId16"/>
    <p:sldId id="299" r:id="rId17"/>
    <p:sldId id="301" r:id="rId18"/>
    <p:sldId id="314" r:id="rId19"/>
    <p:sldId id="303" r:id="rId20"/>
    <p:sldId id="304" r:id="rId21"/>
    <p:sldId id="315" r:id="rId22"/>
    <p:sldId id="310" r:id="rId23"/>
    <p:sldId id="318" r:id="rId24"/>
    <p:sldId id="317" r:id="rId25"/>
    <p:sldId id="311" r:id="rId26"/>
    <p:sldId id="302" r:id="rId27"/>
    <p:sldId id="312" r:id="rId28"/>
    <p:sldId id="313" r:id="rId29"/>
    <p:sldId id="293" r:id="rId30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inelli Francesca" initials="FF" lastIdx="1" clrIdx="0">
    <p:extLst>
      <p:ext uri="{19B8F6BF-5375-455C-9EA6-DF929625EA0E}">
        <p15:presenceInfo xmlns:p15="http://schemas.microsoft.com/office/powerpoint/2012/main" userId="3a915ad7b6af9c0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773"/>
    <a:srgbClr val="E98B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53" autoAdjust="0"/>
    <p:restoredTop sz="94639" autoAdjust="0"/>
  </p:normalViewPr>
  <p:slideViewPr>
    <p:cSldViewPr snapToGrid="0">
      <p:cViewPr varScale="1">
        <p:scale>
          <a:sx n="68" d="100"/>
          <a:sy n="68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E0F20F-B708-4BA8-99A4-A291BCDA73F8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67032E39-DB25-4157-96B8-B63CB5E6DF39}">
      <dgm:prSet phldrT="[Testo]" custT="1"/>
      <dgm:spPr/>
      <dgm:t>
        <a:bodyPr/>
        <a:lstStyle/>
        <a:p>
          <a:r>
            <a:rPr lang="it-IT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Team Multidisciplinare – Valutazione clinica- metabolica e Psicologica  </a:t>
          </a:r>
          <a:endParaRPr lang="it-IT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91D043-9C4E-4060-A943-897BD151FB7E}" type="parTrans" cxnId="{355344AA-FAA1-47BC-B352-AFB2D7B4BDEA}">
      <dgm:prSet/>
      <dgm:spPr/>
      <dgm:t>
        <a:bodyPr/>
        <a:lstStyle/>
        <a:p>
          <a:endParaRPr lang="it-IT"/>
        </a:p>
      </dgm:t>
    </dgm:pt>
    <dgm:pt modelId="{3B0C92A3-DB3E-4B3D-80E8-F72B2EDC6776}" type="sibTrans" cxnId="{355344AA-FAA1-47BC-B352-AFB2D7B4BDEA}">
      <dgm:prSet/>
      <dgm:spPr/>
      <dgm:t>
        <a:bodyPr/>
        <a:lstStyle/>
        <a:p>
          <a:endParaRPr lang="it-IT"/>
        </a:p>
      </dgm:t>
    </dgm:pt>
    <dgm:pt modelId="{4AC954BB-17AC-42F1-8119-3657EE2B0D53}">
      <dgm:prSet phldrT="[Testo]" custT="1"/>
      <dgm:spPr/>
      <dgm:t>
        <a:bodyPr/>
        <a:lstStyle/>
        <a:p>
          <a:r>
            <a:rPr lang="it-IT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Assessment</a:t>
          </a:r>
          <a:r>
            <a:rPr lang="it-IT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it-IT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pre</a:t>
          </a:r>
          <a:r>
            <a:rPr lang="it-IT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-intervento: Educazione alimentare, Strategie </a:t>
          </a:r>
          <a:r>
            <a:rPr lang="it-IT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Dietoterapiche</a:t>
          </a:r>
          <a:r>
            <a:rPr lang="it-IT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        ( Dieta ipocalorica bilanciata, dieta chetogenica ) </a:t>
          </a:r>
          <a:endParaRPr lang="it-IT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177C31-2BA9-4328-A0BF-9BE81CD412DF}" type="parTrans" cxnId="{39A615B6-CAD4-4BA6-A8E1-1D3486F06F1A}">
      <dgm:prSet/>
      <dgm:spPr/>
      <dgm:t>
        <a:bodyPr/>
        <a:lstStyle/>
        <a:p>
          <a:endParaRPr lang="it-IT"/>
        </a:p>
      </dgm:t>
    </dgm:pt>
    <dgm:pt modelId="{B67B3BC2-81DF-425E-A8C0-D5D50CD4525F}" type="sibTrans" cxnId="{39A615B6-CAD4-4BA6-A8E1-1D3486F06F1A}">
      <dgm:prSet/>
      <dgm:spPr/>
      <dgm:t>
        <a:bodyPr/>
        <a:lstStyle/>
        <a:p>
          <a:endParaRPr lang="it-IT"/>
        </a:p>
      </dgm:t>
    </dgm:pt>
    <dgm:pt modelId="{85A4E399-05AB-47C3-A474-98200D78C93F}">
      <dgm:prSet phldrT="[Testo]" custT="1"/>
      <dgm:spPr/>
      <dgm:t>
        <a:bodyPr/>
        <a:lstStyle/>
        <a:p>
          <a:r>
            <a:rPr lang="it-IT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Intervento Chirurgico </a:t>
          </a:r>
          <a:endParaRPr lang="it-IT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9A21E2-D7CD-4722-9F5E-6C5B4F698775}" type="parTrans" cxnId="{685F68B1-4CF3-48DA-B759-0FF547B4094B}">
      <dgm:prSet/>
      <dgm:spPr/>
      <dgm:t>
        <a:bodyPr/>
        <a:lstStyle/>
        <a:p>
          <a:endParaRPr lang="it-IT"/>
        </a:p>
      </dgm:t>
    </dgm:pt>
    <dgm:pt modelId="{E51E692D-2354-4B80-BF09-63F2CF5828F7}" type="sibTrans" cxnId="{685F68B1-4CF3-48DA-B759-0FF547B4094B}">
      <dgm:prSet/>
      <dgm:spPr/>
      <dgm:t>
        <a:bodyPr/>
        <a:lstStyle/>
        <a:p>
          <a:endParaRPr lang="it-IT"/>
        </a:p>
      </dgm:t>
    </dgm:pt>
    <dgm:pt modelId="{1020FC1C-6D4A-4CE7-B01B-42C82AD1438D}">
      <dgm:prSet phldrT="[Testo]" custT="1"/>
      <dgm:spPr/>
      <dgm:t>
        <a:bodyPr/>
        <a:lstStyle/>
        <a:p>
          <a:r>
            <a:rPr lang="it-IT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Assessment</a:t>
          </a:r>
          <a:r>
            <a:rPr lang="it-IT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post-operatorio : Dieta a consistenza modificata </a:t>
          </a:r>
        </a:p>
        <a:p>
          <a:r>
            <a:rPr lang="it-IT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Follow</a:t>
          </a:r>
          <a:r>
            <a:rPr lang="it-IT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up a medio/lungo termine </a:t>
          </a:r>
          <a:endParaRPr lang="it-IT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25BBA4-D008-4129-881D-077F6D02B230}" type="parTrans" cxnId="{0BB42F40-E5B6-4F45-9820-41B54F6FB02E}">
      <dgm:prSet/>
      <dgm:spPr/>
      <dgm:t>
        <a:bodyPr/>
        <a:lstStyle/>
        <a:p>
          <a:endParaRPr lang="it-IT"/>
        </a:p>
      </dgm:t>
    </dgm:pt>
    <dgm:pt modelId="{76158061-1135-4D6F-936A-B31B779CD390}" type="sibTrans" cxnId="{0BB42F40-E5B6-4F45-9820-41B54F6FB02E}">
      <dgm:prSet/>
      <dgm:spPr/>
      <dgm:t>
        <a:bodyPr/>
        <a:lstStyle/>
        <a:p>
          <a:endParaRPr lang="it-IT"/>
        </a:p>
      </dgm:t>
    </dgm:pt>
    <dgm:pt modelId="{248A1922-2B5C-4768-9E76-60ECFD2E12B1}" type="pres">
      <dgm:prSet presAssocID="{7AE0F20F-B708-4BA8-99A4-A291BCDA73F8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it-IT"/>
        </a:p>
      </dgm:t>
    </dgm:pt>
    <dgm:pt modelId="{7F4EC08C-782E-4A59-9B79-50E44F858304}" type="pres">
      <dgm:prSet presAssocID="{7AE0F20F-B708-4BA8-99A4-A291BCDA73F8}" presName="pyramid" presStyleLbl="node1" presStyleIdx="0" presStyleCnt="1"/>
      <dgm:spPr>
        <a:solidFill>
          <a:srgbClr val="FFC000">
            <a:alpha val="81000"/>
          </a:srgbClr>
        </a:solidFill>
        <a:ln>
          <a:solidFill>
            <a:schemeClr val="tx1"/>
          </a:solidFill>
        </a:ln>
      </dgm:spPr>
    </dgm:pt>
    <dgm:pt modelId="{F9C2FA7C-9D6F-4A86-B38B-0F58474FCB5E}" type="pres">
      <dgm:prSet presAssocID="{7AE0F20F-B708-4BA8-99A4-A291BCDA73F8}" presName="theList" presStyleCnt="0"/>
      <dgm:spPr/>
    </dgm:pt>
    <dgm:pt modelId="{59EF3ABE-CB4A-4C7A-98AC-AA9E24966600}" type="pres">
      <dgm:prSet presAssocID="{67032E39-DB25-4157-96B8-B63CB5E6DF39}" presName="aNode" presStyleLbl="fgAcc1" presStyleIdx="0" presStyleCnt="4" custScaleX="12446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93F9FBD-65E6-49BD-B53C-063664BB4E47}" type="pres">
      <dgm:prSet presAssocID="{67032E39-DB25-4157-96B8-B63CB5E6DF39}" presName="aSpace" presStyleCnt="0"/>
      <dgm:spPr/>
    </dgm:pt>
    <dgm:pt modelId="{C3BEFFAA-BB91-4267-94E5-CFB31CA85945}" type="pres">
      <dgm:prSet presAssocID="{4AC954BB-17AC-42F1-8119-3657EE2B0D53}" presName="aNode" presStyleLbl="fgAcc1" presStyleIdx="1" presStyleCnt="4" custScaleX="13090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29B1EC0-858D-487C-B56D-23AA9802D0EA}" type="pres">
      <dgm:prSet presAssocID="{4AC954BB-17AC-42F1-8119-3657EE2B0D53}" presName="aSpace" presStyleCnt="0"/>
      <dgm:spPr/>
    </dgm:pt>
    <dgm:pt modelId="{9A6EFF7C-1DF4-4300-A6A4-F076200B2D8A}" type="pres">
      <dgm:prSet presAssocID="{85A4E399-05AB-47C3-A474-98200D78C93F}" presName="aNode" presStyleLbl="fgAcc1" presStyleIdx="2" presStyleCnt="4" custScaleX="127684" custLinFactNeighborY="2337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700291D-8E7E-4C40-A845-4620C941F6F7}" type="pres">
      <dgm:prSet presAssocID="{85A4E399-05AB-47C3-A474-98200D78C93F}" presName="aSpace" presStyleCnt="0"/>
      <dgm:spPr/>
    </dgm:pt>
    <dgm:pt modelId="{3A8458B2-CA20-4C96-9638-8762216DBBAD}" type="pres">
      <dgm:prSet presAssocID="{1020FC1C-6D4A-4CE7-B01B-42C82AD1438D}" presName="aNode" presStyleLbl="fgAcc1" presStyleIdx="3" presStyleCnt="4" custScaleX="12129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07789EC-439A-4122-8D7C-AA0FA0D0F9FA}" type="pres">
      <dgm:prSet presAssocID="{1020FC1C-6D4A-4CE7-B01B-42C82AD1438D}" presName="aSpace" presStyleCnt="0"/>
      <dgm:spPr/>
    </dgm:pt>
  </dgm:ptLst>
  <dgm:cxnLst>
    <dgm:cxn modelId="{0BB42F40-E5B6-4F45-9820-41B54F6FB02E}" srcId="{7AE0F20F-B708-4BA8-99A4-A291BCDA73F8}" destId="{1020FC1C-6D4A-4CE7-B01B-42C82AD1438D}" srcOrd="3" destOrd="0" parTransId="{F225BBA4-D008-4129-881D-077F6D02B230}" sibTransId="{76158061-1135-4D6F-936A-B31B779CD390}"/>
    <dgm:cxn modelId="{39A615B6-CAD4-4BA6-A8E1-1D3486F06F1A}" srcId="{7AE0F20F-B708-4BA8-99A4-A291BCDA73F8}" destId="{4AC954BB-17AC-42F1-8119-3657EE2B0D53}" srcOrd="1" destOrd="0" parTransId="{1A177C31-2BA9-4328-A0BF-9BE81CD412DF}" sibTransId="{B67B3BC2-81DF-425E-A8C0-D5D50CD4525F}"/>
    <dgm:cxn modelId="{99DDC863-D15D-46A3-8B7E-1D84D4E16B3D}" type="presOf" srcId="{4AC954BB-17AC-42F1-8119-3657EE2B0D53}" destId="{C3BEFFAA-BB91-4267-94E5-CFB31CA85945}" srcOrd="0" destOrd="0" presId="urn:microsoft.com/office/officeart/2005/8/layout/pyramid2"/>
    <dgm:cxn modelId="{03BD49A7-3AD9-4F32-B405-EDE93B72A473}" type="presOf" srcId="{1020FC1C-6D4A-4CE7-B01B-42C82AD1438D}" destId="{3A8458B2-CA20-4C96-9638-8762216DBBAD}" srcOrd="0" destOrd="0" presId="urn:microsoft.com/office/officeart/2005/8/layout/pyramid2"/>
    <dgm:cxn modelId="{355344AA-FAA1-47BC-B352-AFB2D7B4BDEA}" srcId="{7AE0F20F-B708-4BA8-99A4-A291BCDA73F8}" destId="{67032E39-DB25-4157-96B8-B63CB5E6DF39}" srcOrd="0" destOrd="0" parTransId="{6F91D043-9C4E-4060-A943-897BD151FB7E}" sibTransId="{3B0C92A3-DB3E-4B3D-80E8-F72B2EDC6776}"/>
    <dgm:cxn modelId="{95E519E3-FF0F-48DB-B556-19272A4442C8}" type="presOf" srcId="{85A4E399-05AB-47C3-A474-98200D78C93F}" destId="{9A6EFF7C-1DF4-4300-A6A4-F076200B2D8A}" srcOrd="0" destOrd="0" presId="urn:microsoft.com/office/officeart/2005/8/layout/pyramid2"/>
    <dgm:cxn modelId="{685F68B1-4CF3-48DA-B759-0FF547B4094B}" srcId="{7AE0F20F-B708-4BA8-99A4-A291BCDA73F8}" destId="{85A4E399-05AB-47C3-A474-98200D78C93F}" srcOrd="2" destOrd="0" parTransId="{029A21E2-D7CD-4722-9F5E-6C5B4F698775}" sibTransId="{E51E692D-2354-4B80-BF09-63F2CF5828F7}"/>
    <dgm:cxn modelId="{0FFAD50E-43EC-468D-AE99-7A9FDC4581DC}" type="presOf" srcId="{7AE0F20F-B708-4BA8-99A4-A291BCDA73F8}" destId="{248A1922-2B5C-4768-9E76-60ECFD2E12B1}" srcOrd="0" destOrd="0" presId="urn:microsoft.com/office/officeart/2005/8/layout/pyramid2"/>
    <dgm:cxn modelId="{29CEAD6A-A12A-4A31-BC9B-F13D999F475A}" type="presOf" srcId="{67032E39-DB25-4157-96B8-B63CB5E6DF39}" destId="{59EF3ABE-CB4A-4C7A-98AC-AA9E24966600}" srcOrd="0" destOrd="0" presId="urn:microsoft.com/office/officeart/2005/8/layout/pyramid2"/>
    <dgm:cxn modelId="{AFA4BA5D-E13F-4055-8EAB-7095B0605D14}" type="presParOf" srcId="{248A1922-2B5C-4768-9E76-60ECFD2E12B1}" destId="{7F4EC08C-782E-4A59-9B79-50E44F858304}" srcOrd="0" destOrd="0" presId="urn:microsoft.com/office/officeart/2005/8/layout/pyramid2"/>
    <dgm:cxn modelId="{7EC2E573-72CF-4F7D-9A7C-9462B1EB7D5F}" type="presParOf" srcId="{248A1922-2B5C-4768-9E76-60ECFD2E12B1}" destId="{F9C2FA7C-9D6F-4A86-B38B-0F58474FCB5E}" srcOrd="1" destOrd="0" presId="urn:microsoft.com/office/officeart/2005/8/layout/pyramid2"/>
    <dgm:cxn modelId="{2984D1F6-8412-4A13-9C2A-AEC0D2F80B9C}" type="presParOf" srcId="{F9C2FA7C-9D6F-4A86-B38B-0F58474FCB5E}" destId="{59EF3ABE-CB4A-4C7A-98AC-AA9E24966600}" srcOrd="0" destOrd="0" presId="urn:microsoft.com/office/officeart/2005/8/layout/pyramid2"/>
    <dgm:cxn modelId="{29C9C0AD-1F31-4A19-8A28-F7F11D58692C}" type="presParOf" srcId="{F9C2FA7C-9D6F-4A86-B38B-0F58474FCB5E}" destId="{E93F9FBD-65E6-49BD-B53C-063664BB4E47}" srcOrd="1" destOrd="0" presId="urn:microsoft.com/office/officeart/2005/8/layout/pyramid2"/>
    <dgm:cxn modelId="{956A4D90-8DAA-41B5-986A-1E2B47D5CA52}" type="presParOf" srcId="{F9C2FA7C-9D6F-4A86-B38B-0F58474FCB5E}" destId="{C3BEFFAA-BB91-4267-94E5-CFB31CA85945}" srcOrd="2" destOrd="0" presId="urn:microsoft.com/office/officeart/2005/8/layout/pyramid2"/>
    <dgm:cxn modelId="{31CD8BB4-A1AB-4CDA-8356-93705D9B9630}" type="presParOf" srcId="{F9C2FA7C-9D6F-4A86-B38B-0F58474FCB5E}" destId="{429B1EC0-858D-487C-B56D-23AA9802D0EA}" srcOrd="3" destOrd="0" presId="urn:microsoft.com/office/officeart/2005/8/layout/pyramid2"/>
    <dgm:cxn modelId="{F7B9F744-B02B-4E66-9F96-5D8DC92CED45}" type="presParOf" srcId="{F9C2FA7C-9D6F-4A86-B38B-0F58474FCB5E}" destId="{9A6EFF7C-1DF4-4300-A6A4-F076200B2D8A}" srcOrd="4" destOrd="0" presId="urn:microsoft.com/office/officeart/2005/8/layout/pyramid2"/>
    <dgm:cxn modelId="{08FA6547-9F6C-4794-BE30-BB97B8BA66F2}" type="presParOf" srcId="{F9C2FA7C-9D6F-4A86-B38B-0F58474FCB5E}" destId="{0700291D-8E7E-4C40-A845-4620C941F6F7}" srcOrd="5" destOrd="0" presId="urn:microsoft.com/office/officeart/2005/8/layout/pyramid2"/>
    <dgm:cxn modelId="{407DE08A-3735-49B7-973F-A6A8205BA757}" type="presParOf" srcId="{F9C2FA7C-9D6F-4A86-B38B-0F58474FCB5E}" destId="{3A8458B2-CA20-4C96-9638-8762216DBBAD}" srcOrd="6" destOrd="0" presId="urn:microsoft.com/office/officeart/2005/8/layout/pyramid2"/>
    <dgm:cxn modelId="{93E70C5C-B8B0-41C2-AFE0-50C788034EF0}" type="presParOf" srcId="{F9C2FA7C-9D6F-4A86-B38B-0F58474FCB5E}" destId="{307789EC-439A-4122-8D7C-AA0FA0D0F9FA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CD9AAD1-19B2-4A98-B72E-AB44F1C7C92E}" type="doc">
      <dgm:prSet loTypeId="urn:microsoft.com/office/officeart/2009/3/layout/OpposingIdeas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45BDE0AA-A6FA-4413-908D-77788786D7B4}">
      <dgm:prSet phldrT="[Testo]"/>
      <dgm:spPr/>
      <dgm:t>
        <a:bodyPr/>
        <a:lstStyle/>
        <a:p>
          <a:r>
            <a:rPr lang="it-IT" dirty="0" smtClean="0">
              <a:latin typeface="Lucida Calligraphy" panose="03010101010101010101" pitchFamily="66" charset="0"/>
            </a:rPr>
            <a:t>∫</a:t>
          </a:r>
          <a:endParaRPr lang="it-IT" dirty="0"/>
        </a:p>
      </dgm:t>
    </dgm:pt>
    <dgm:pt modelId="{4C3BE446-452D-4B40-BE59-39724813FA22}" type="parTrans" cxnId="{72AC9477-FE81-4F08-B214-8F1D4166B5F2}">
      <dgm:prSet/>
      <dgm:spPr/>
      <dgm:t>
        <a:bodyPr/>
        <a:lstStyle/>
        <a:p>
          <a:endParaRPr lang="it-IT"/>
        </a:p>
      </dgm:t>
    </dgm:pt>
    <dgm:pt modelId="{FEE1EA9B-2FB1-44DD-AE3C-A556207F5F41}" type="sibTrans" cxnId="{72AC9477-FE81-4F08-B214-8F1D4166B5F2}">
      <dgm:prSet/>
      <dgm:spPr/>
      <dgm:t>
        <a:bodyPr/>
        <a:lstStyle/>
        <a:p>
          <a:endParaRPr lang="it-IT"/>
        </a:p>
      </dgm:t>
    </dgm:pt>
    <dgm:pt modelId="{B367DA69-684F-4228-B10F-B07EA3609431}">
      <dgm:prSet phldrT="[Testo]" custT="1"/>
      <dgm:spPr>
        <a:noFill/>
      </dgm:spPr>
      <dgm:t>
        <a:bodyPr/>
        <a:lstStyle/>
        <a:p>
          <a:r>
            <a:rPr lang="it-IT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Riduzione del peso corporeo  per  Ridurre il rischio operatorio </a:t>
          </a:r>
          <a:endParaRPr lang="it-IT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D7A967-5BE1-4B6D-899F-76CFCB6990A0}" type="parTrans" cxnId="{6AB04979-A64E-4723-AB03-A4060FF2DEB2}">
      <dgm:prSet/>
      <dgm:spPr/>
      <dgm:t>
        <a:bodyPr/>
        <a:lstStyle/>
        <a:p>
          <a:endParaRPr lang="it-IT"/>
        </a:p>
      </dgm:t>
    </dgm:pt>
    <dgm:pt modelId="{73E25B2C-4C15-43B1-B0C2-A7C866C6438E}" type="sibTrans" cxnId="{6AB04979-A64E-4723-AB03-A4060FF2DEB2}">
      <dgm:prSet/>
      <dgm:spPr/>
      <dgm:t>
        <a:bodyPr/>
        <a:lstStyle/>
        <a:p>
          <a:endParaRPr lang="it-IT"/>
        </a:p>
      </dgm:t>
    </dgm:pt>
    <dgm:pt modelId="{2F959994-FD60-45C2-912C-483FD2BD8855}">
      <dgm:prSet phldrT="[Testo]"/>
      <dgm:spPr/>
      <dgm:t>
        <a:bodyPr/>
        <a:lstStyle/>
        <a:p>
          <a:r>
            <a:rPr lang="it-IT" dirty="0" smtClean="0">
              <a:latin typeface="Lucida Calligraphy" panose="03010101010101010101" pitchFamily="66" charset="0"/>
            </a:rPr>
            <a:t>∫</a:t>
          </a:r>
          <a:endParaRPr lang="it-IT" dirty="0"/>
        </a:p>
      </dgm:t>
    </dgm:pt>
    <dgm:pt modelId="{5F7E0D9B-68B2-48A5-BF4C-66DECA5F1C27}" type="parTrans" cxnId="{ED03514B-7F3C-412E-AD25-5A640A15572B}">
      <dgm:prSet/>
      <dgm:spPr/>
      <dgm:t>
        <a:bodyPr/>
        <a:lstStyle/>
        <a:p>
          <a:endParaRPr lang="it-IT"/>
        </a:p>
      </dgm:t>
    </dgm:pt>
    <dgm:pt modelId="{32424B4F-6A37-467E-A94A-E983ED6F78C2}" type="sibTrans" cxnId="{ED03514B-7F3C-412E-AD25-5A640A15572B}">
      <dgm:prSet/>
      <dgm:spPr/>
      <dgm:t>
        <a:bodyPr/>
        <a:lstStyle/>
        <a:p>
          <a:endParaRPr lang="it-IT"/>
        </a:p>
      </dgm:t>
    </dgm:pt>
    <dgm:pt modelId="{C54B0991-100B-4BF3-8560-A297C9B094DB}">
      <dgm:prSet phldrT="[Testo]" custT="1"/>
      <dgm:spPr/>
      <dgm:t>
        <a:bodyPr/>
        <a:lstStyle/>
        <a:p>
          <a:r>
            <a:rPr lang="it-IT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Riduzione del grado di steatosi epatica</a:t>
          </a:r>
          <a:endParaRPr lang="it-IT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3BDF28-FE50-4FDC-83E5-8D91650F4F79}" type="parTrans" cxnId="{23B3B530-6AFC-41C2-A4AC-CBEB63900A1C}">
      <dgm:prSet/>
      <dgm:spPr/>
      <dgm:t>
        <a:bodyPr/>
        <a:lstStyle/>
        <a:p>
          <a:endParaRPr lang="it-IT"/>
        </a:p>
      </dgm:t>
    </dgm:pt>
    <dgm:pt modelId="{AFD2F03D-D5C1-4BED-A8E5-4D94C34FDBC9}" type="sibTrans" cxnId="{23B3B530-6AFC-41C2-A4AC-CBEB63900A1C}">
      <dgm:prSet/>
      <dgm:spPr/>
      <dgm:t>
        <a:bodyPr/>
        <a:lstStyle/>
        <a:p>
          <a:endParaRPr lang="it-IT"/>
        </a:p>
      </dgm:t>
    </dgm:pt>
    <dgm:pt modelId="{152BA442-97EA-4B14-BA6F-9C730E2B6E1D}">
      <dgm:prSet custT="1"/>
      <dgm:spPr>
        <a:noFill/>
      </dgm:spPr>
      <dgm:t>
        <a:bodyPr/>
        <a:lstStyle/>
        <a:p>
          <a:endParaRPr lang="it-IT" sz="18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78E8BD-0ADB-4B46-A13B-113A86766052}" type="parTrans" cxnId="{9E2662FB-0639-46ED-A443-CE2FB3C26753}">
      <dgm:prSet/>
      <dgm:spPr/>
      <dgm:t>
        <a:bodyPr/>
        <a:lstStyle/>
        <a:p>
          <a:endParaRPr lang="it-IT"/>
        </a:p>
      </dgm:t>
    </dgm:pt>
    <dgm:pt modelId="{787ADD18-1FDF-42C7-96B1-B0CDFB85BC74}" type="sibTrans" cxnId="{9E2662FB-0639-46ED-A443-CE2FB3C26753}">
      <dgm:prSet/>
      <dgm:spPr/>
      <dgm:t>
        <a:bodyPr/>
        <a:lstStyle/>
        <a:p>
          <a:endParaRPr lang="it-IT"/>
        </a:p>
      </dgm:t>
    </dgm:pt>
    <dgm:pt modelId="{D499CBAC-43C9-453E-A66A-C8128507C2E0}">
      <dgm:prSet custT="1"/>
      <dgm:spPr>
        <a:noFill/>
      </dgm:spPr>
      <dgm:t>
        <a:bodyPr/>
        <a:lstStyle/>
        <a:p>
          <a:r>
            <a:rPr lang="it-IT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Riduzione del Volume epatico</a:t>
          </a:r>
        </a:p>
      </dgm:t>
    </dgm:pt>
    <dgm:pt modelId="{61874C68-F546-42C8-9DD9-FAEF38B37A41}" type="parTrans" cxnId="{9451579A-B03F-4A26-89A0-91C92A11823C}">
      <dgm:prSet/>
      <dgm:spPr/>
      <dgm:t>
        <a:bodyPr/>
        <a:lstStyle/>
        <a:p>
          <a:endParaRPr lang="it-IT"/>
        </a:p>
      </dgm:t>
    </dgm:pt>
    <dgm:pt modelId="{1E5F4970-FFAE-44E8-BDB7-D402017B9026}" type="sibTrans" cxnId="{9451579A-B03F-4A26-89A0-91C92A11823C}">
      <dgm:prSet/>
      <dgm:spPr/>
      <dgm:t>
        <a:bodyPr/>
        <a:lstStyle/>
        <a:p>
          <a:endParaRPr lang="it-IT"/>
        </a:p>
      </dgm:t>
    </dgm:pt>
    <dgm:pt modelId="{DB02E35A-5706-49ED-A1AA-CA976D37B25E}">
      <dgm:prSet/>
      <dgm:spPr>
        <a:noFill/>
      </dgm:spPr>
      <dgm:t>
        <a:bodyPr/>
        <a:lstStyle/>
        <a:p>
          <a:endParaRPr lang="it-IT" sz="1400" dirty="0" smtClean="0"/>
        </a:p>
      </dgm:t>
    </dgm:pt>
    <dgm:pt modelId="{E490291F-C23F-4D59-AED9-2DD8CAD114C9}" type="parTrans" cxnId="{A10F53B8-75CC-4C00-8909-09A1A411B114}">
      <dgm:prSet/>
      <dgm:spPr/>
      <dgm:t>
        <a:bodyPr/>
        <a:lstStyle/>
        <a:p>
          <a:endParaRPr lang="it-IT"/>
        </a:p>
      </dgm:t>
    </dgm:pt>
    <dgm:pt modelId="{E76EC161-3965-4836-B5A2-A04B0C2496BF}" type="sibTrans" cxnId="{A10F53B8-75CC-4C00-8909-09A1A411B114}">
      <dgm:prSet/>
      <dgm:spPr/>
      <dgm:t>
        <a:bodyPr/>
        <a:lstStyle/>
        <a:p>
          <a:endParaRPr lang="it-IT"/>
        </a:p>
      </dgm:t>
    </dgm:pt>
    <dgm:pt modelId="{770EED88-F96E-4B25-8904-D05DF12F6BBC}">
      <dgm:prSet custT="1"/>
      <dgm:spPr/>
      <dgm:t>
        <a:bodyPr/>
        <a:lstStyle/>
        <a:p>
          <a:r>
            <a:rPr lang="it-IT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Riduzione dei livelli di </a:t>
          </a:r>
          <a:r>
            <a:rPr lang="it-IT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insulino</a:t>
          </a:r>
          <a:r>
            <a:rPr lang="it-IT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-resistenza per migliorare parametri metabolici </a:t>
          </a:r>
        </a:p>
      </dgm:t>
    </dgm:pt>
    <dgm:pt modelId="{CEFDE2BD-9B67-41F2-85C9-43E0499EAA25}" type="parTrans" cxnId="{A99EA802-FE70-4D94-BB29-D7D94C15F8EE}">
      <dgm:prSet/>
      <dgm:spPr/>
      <dgm:t>
        <a:bodyPr/>
        <a:lstStyle/>
        <a:p>
          <a:endParaRPr lang="it-IT"/>
        </a:p>
      </dgm:t>
    </dgm:pt>
    <dgm:pt modelId="{5A9BCF57-DC4F-480A-AD38-CF505961E7EB}" type="sibTrans" cxnId="{A99EA802-FE70-4D94-BB29-D7D94C15F8EE}">
      <dgm:prSet/>
      <dgm:spPr/>
      <dgm:t>
        <a:bodyPr/>
        <a:lstStyle/>
        <a:p>
          <a:endParaRPr lang="it-IT"/>
        </a:p>
      </dgm:t>
    </dgm:pt>
    <dgm:pt modelId="{601C8207-F61D-4561-8803-84F3E0CC2685}" type="pres">
      <dgm:prSet presAssocID="{1CD9AAD1-19B2-4A98-B72E-AB44F1C7C92E}" presName="Name0" presStyleCnt="0">
        <dgm:presLayoutVars>
          <dgm:chMax val="2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26EBE3D1-DDD4-4BF9-A242-E283A3AF59CA}" type="pres">
      <dgm:prSet presAssocID="{1CD9AAD1-19B2-4A98-B72E-AB44F1C7C92E}" presName="Background" presStyleLbl="node1" presStyleIdx="0" presStyleCnt="1" custLinFactNeighborX="995" custLinFactNeighborY="-12951"/>
      <dgm:spPr>
        <a:gradFill flip="none" rotWithShape="0">
          <a:gsLst>
            <a:gs pos="0">
              <a:srgbClr val="92D050">
                <a:tint val="66000"/>
                <a:satMod val="160000"/>
              </a:srgbClr>
            </a:gs>
            <a:gs pos="50000">
              <a:srgbClr val="92D050">
                <a:tint val="44500"/>
                <a:satMod val="160000"/>
              </a:srgbClr>
            </a:gs>
            <a:gs pos="100000">
              <a:srgbClr val="92D05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</dgm:spPr>
    </dgm:pt>
    <dgm:pt modelId="{23FB28CE-18C1-4895-9BEF-0B0B970E8680}" type="pres">
      <dgm:prSet presAssocID="{1CD9AAD1-19B2-4A98-B72E-AB44F1C7C92E}" presName="Divider" presStyleLbl="callout" presStyleIdx="0" presStyleCnt="1"/>
      <dgm:spPr/>
    </dgm:pt>
    <dgm:pt modelId="{C8CF759A-728E-48EC-904C-0CE4BF36A3A9}" type="pres">
      <dgm:prSet presAssocID="{1CD9AAD1-19B2-4A98-B72E-AB44F1C7C92E}" presName="ChildText1" presStyleLbl="revTx" presStyleIdx="0" presStyleCnt="0" custLinFactNeighborX="4918" custLinFactNeighborY="-1889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3F02A9D-D3D4-412D-94F2-2AD7D561C969}" type="pres">
      <dgm:prSet presAssocID="{1CD9AAD1-19B2-4A98-B72E-AB44F1C7C92E}" presName="ChildText2" presStyleLbl="revTx" presStyleIdx="0" presStyleCnt="0" custScaleX="108860" custLinFactNeighborX="765" custLinFactNeighborY="-1471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B91FB54-CF77-4C92-9708-CD9B2BDBFC75}" type="pres">
      <dgm:prSet presAssocID="{1CD9AAD1-19B2-4A98-B72E-AB44F1C7C92E}" presName="ParentText1" presStyleLbl="revTx" presStyleIdx="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it-IT"/>
        </a:p>
      </dgm:t>
    </dgm:pt>
    <dgm:pt modelId="{405D69D4-EDC7-47BE-B398-5CC19C6F00F6}" type="pres">
      <dgm:prSet presAssocID="{1CD9AAD1-19B2-4A98-B72E-AB44F1C7C92E}" presName="ParentShape1" presStyleLbl="alignImgPlace1" presStyleIdx="0" presStyleCnt="2" custLinFactNeighborX="-1990" custLinFactNeighborY="9045">
        <dgm:presLayoutVars/>
      </dgm:prSet>
      <dgm:spPr/>
      <dgm:t>
        <a:bodyPr/>
        <a:lstStyle/>
        <a:p>
          <a:endParaRPr lang="it-IT"/>
        </a:p>
      </dgm:t>
    </dgm:pt>
    <dgm:pt modelId="{4F3BC822-F2E2-4DE7-A5FC-6AF418845AF5}" type="pres">
      <dgm:prSet presAssocID="{1CD9AAD1-19B2-4A98-B72E-AB44F1C7C92E}" presName="ParentText2" presStyleLbl="revTx" presStyleIdx="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it-IT"/>
        </a:p>
      </dgm:t>
    </dgm:pt>
    <dgm:pt modelId="{6CCDD41A-D747-4998-8173-40B3167CB512}" type="pres">
      <dgm:prSet presAssocID="{1CD9AAD1-19B2-4A98-B72E-AB44F1C7C92E}" presName="ParentShape2" presStyleLbl="alignImgPlace1" presStyleIdx="1" presStyleCnt="2" custAng="10800000" custLinFactNeighborX="17347" custLinFactNeighborY="-26424">
        <dgm:presLayoutVars/>
      </dgm:prSet>
      <dgm:spPr/>
      <dgm:t>
        <a:bodyPr/>
        <a:lstStyle/>
        <a:p>
          <a:endParaRPr lang="it-IT"/>
        </a:p>
      </dgm:t>
    </dgm:pt>
  </dgm:ptLst>
  <dgm:cxnLst>
    <dgm:cxn modelId="{10B147FD-3436-4421-B3A6-7E127C812922}" type="presOf" srcId="{C54B0991-100B-4BF3-8560-A297C9B094DB}" destId="{A3F02A9D-D3D4-412D-94F2-2AD7D561C969}" srcOrd="0" destOrd="0" presId="urn:microsoft.com/office/officeart/2009/3/layout/OpposingIdeas"/>
    <dgm:cxn modelId="{6AB04979-A64E-4723-AB03-A4060FF2DEB2}" srcId="{45BDE0AA-A6FA-4413-908D-77788786D7B4}" destId="{B367DA69-684F-4228-B10F-B07EA3609431}" srcOrd="0" destOrd="0" parTransId="{39D7A967-5BE1-4B6D-899F-76CFCB6990A0}" sibTransId="{73E25B2C-4C15-43B1-B0C2-A7C866C6438E}"/>
    <dgm:cxn modelId="{DE7E52C2-4041-4258-95F1-E5CF6463CB08}" type="presOf" srcId="{DB02E35A-5706-49ED-A1AA-CA976D37B25E}" destId="{C8CF759A-728E-48EC-904C-0CE4BF36A3A9}" srcOrd="0" destOrd="3" presId="urn:microsoft.com/office/officeart/2009/3/layout/OpposingIdeas"/>
    <dgm:cxn modelId="{ED03514B-7F3C-412E-AD25-5A640A15572B}" srcId="{1CD9AAD1-19B2-4A98-B72E-AB44F1C7C92E}" destId="{2F959994-FD60-45C2-912C-483FD2BD8855}" srcOrd="1" destOrd="0" parTransId="{5F7E0D9B-68B2-48A5-BF4C-66DECA5F1C27}" sibTransId="{32424B4F-6A37-467E-A94A-E983ED6F78C2}"/>
    <dgm:cxn modelId="{C6EFEA9E-1DA7-4F3E-A1B4-C7A63BE62F3C}" type="presOf" srcId="{152BA442-97EA-4B14-BA6F-9C730E2B6E1D}" destId="{C8CF759A-728E-48EC-904C-0CE4BF36A3A9}" srcOrd="0" destOrd="1" presId="urn:microsoft.com/office/officeart/2009/3/layout/OpposingIdeas"/>
    <dgm:cxn modelId="{528CE6B4-F6E6-47EC-AE58-3947E26FFBD0}" type="presOf" srcId="{B367DA69-684F-4228-B10F-B07EA3609431}" destId="{C8CF759A-728E-48EC-904C-0CE4BF36A3A9}" srcOrd="0" destOrd="0" presId="urn:microsoft.com/office/officeart/2009/3/layout/OpposingIdeas"/>
    <dgm:cxn modelId="{357CF27B-1CF5-4937-951D-AF657773003A}" type="presOf" srcId="{45BDE0AA-A6FA-4413-908D-77788786D7B4}" destId="{4B91FB54-CF77-4C92-9708-CD9B2BDBFC75}" srcOrd="0" destOrd="0" presId="urn:microsoft.com/office/officeart/2009/3/layout/OpposingIdeas"/>
    <dgm:cxn modelId="{431A49CE-BFA5-44D2-B270-8203B44E1595}" type="presOf" srcId="{2F959994-FD60-45C2-912C-483FD2BD8855}" destId="{4F3BC822-F2E2-4DE7-A5FC-6AF418845AF5}" srcOrd="0" destOrd="0" presId="urn:microsoft.com/office/officeart/2009/3/layout/OpposingIdeas"/>
    <dgm:cxn modelId="{9E2662FB-0639-46ED-A443-CE2FB3C26753}" srcId="{45BDE0AA-A6FA-4413-908D-77788786D7B4}" destId="{152BA442-97EA-4B14-BA6F-9C730E2B6E1D}" srcOrd="1" destOrd="0" parTransId="{9378E8BD-0ADB-4B46-A13B-113A86766052}" sibTransId="{787ADD18-1FDF-42C7-96B1-B0CDFB85BC74}"/>
    <dgm:cxn modelId="{A99EA802-FE70-4D94-BB29-D7D94C15F8EE}" srcId="{2F959994-FD60-45C2-912C-483FD2BD8855}" destId="{770EED88-F96E-4B25-8904-D05DF12F6BBC}" srcOrd="1" destOrd="0" parTransId="{CEFDE2BD-9B67-41F2-85C9-43E0499EAA25}" sibTransId="{5A9BCF57-DC4F-480A-AD38-CF505961E7EB}"/>
    <dgm:cxn modelId="{30345A4D-2A3C-41A5-ACE0-6CD28A78D1C6}" type="presOf" srcId="{770EED88-F96E-4B25-8904-D05DF12F6BBC}" destId="{A3F02A9D-D3D4-412D-94F2-2AD7D561C969}" srcOrd="0" destOrd="1" presId="urn:microsoft.com/office/officeart/2009/3/layout/OpposingIdeas"/>
    <dgm:cxn modelId="{9451579A-B03F-4A26-89A0-91C92A11823C}" srcId="{45BDE0AA-A6FA-4413-908D-77788786D7B4}" destId="{D499CBAC-43C9-453E-A66A-C8128507C2E0}" srcOrd="2" destOrd="0" parTransId="{61874C68-F546-42C8-9DD9-FAEF38B37A41}" sibTransId="{1E5F4970-FFAE-44E8-BDB7-D402017B9026}"/>
    <dgm:cxn modelId="{72AC9477-FE81-4F08-B214-8F1D4166B5F2}" srcId="{1CD9AAD1-19B2-4A98-B72E-AB44F1C7C92E}" destId="{45BDE0AA-A6FA-4413-908D-77788786D7B4}" srcOrd="0" destOrd="0" parTransId="{4C3BE446-452D-4B40-BE59-39724813FA22}" sibTransId="{FEE1EA9B-2FB1-44DD-AE3C-A556207F5F41}"/>
    <dgm:cxn modelId="{4F34DD4E-FD68-441D-B18A-60376FB0FB85}" type="presOf" srcId="{1CD9AAD1-19B2-4A98-B72E-AB44F1C7C92E}" destId="{601C8207-F61D-4561-8803-84F3E0CC2685}" srcOrd="0" destOrd="0" presId="urn:microsoft.com/office/officeart/2009/3/layout/OpposingIdeas"/>
    <dgm:cxn modelId="{474E2DA2-CB29-4A33-B3EF-AA6155E6E17D}" type="presOf" srcId="{D499CBAC-43C9-453E-A66A-C8128507C2E0}" destId="{C8CF759A-728E-48EC-904C-0CE4BF36A3A9}" srcOrd="0" destOrd="2" presId="urn:microsoft.com/office/officeart/2009/3/layout/OpposingIdeas"/>
    <dgm:cxn modelId="{23B3B530-6AFC-41C2-A4AC-CBEB63900A1C}" srcId="{2F959994-FD60-45C2-912C-483FD2BD8855}" destId="{C54B0991-100B-4BF3-8560-A297C9B094DB}" srcOrd="0" destOrd="0" parTransId="{713BDF28-FE50-4FDC-83E5-8D91650F4F79}" sibTransId="{AFD2F03D-D5C1-4BED-A8E5-4D94C34FDBC9}"/>
    <dgm:cxn modelId="{A10F53B8-75CC-4C00-8909-09A1A411B114}" srcId="{45BDE0AA-A6FA-4413-908D-77788786D7B4}" destId="{DB02E35A-5706-49ED-A1AA-CA976D37B25E}" srcOrd="3" destOrd="0" parTransId="{E490291F-C23F-4D59-AED9-2DD8CAD114C9}" sibTransId="{E76EC161-3965-4836-B5A2-A04B0C2496BF}"/>
    <dgm:cxn modelId="{20210A0B-EC79-49AF-94D6-A045BA58D8A9}" type="presOf" srcId="{2F959994-FD60-45C2-912C-483FD2BD8855}" destId="{6CCDD41A-D747-4998-8173-40B3167CB512}" srcOrd="1" destOrd="0" presId="urn:microsoft.com/office/officeart/2009/3/layout/OpposingIdeas"/>
    <dgm:cxn modelId="{AD20A2CA-888C-455A-ADBB-824BD9A39DB7}" type="presOf" srcId="{45BDE0AA-A6FA-4413-908D-77788786D7B4}" destId="{405D69D4-EDC7-47BE-B398-5CC19C6F00F6}" srcOrd="1" destOrd="0" presId="urn:microsoft.com/office/officeart/2009/3/layout/OpposingIdeas"/>
    <dgm:cxn modelId="{6424B955-5081-41C1-A357-4FFF15AD2153}" type="presParOf" srcId="{601C8207-F61D-4561-8803-84F3E0CC2685}" destId="{26EBE3D1-DDD4-4BF9-A242-E283A3AF59CA}" srcOrd="0" destOrd="0" presId="urn:microsoft.com/office/officeart/2009/3/layout/OpposingIdeas"/>
    <dgm:cxn modelId="{38D1B135-8378-4B68-BBF6-979BDA11D3B5}" type="presParOf" srcId="{601C8207-F61D-4561-8803-84F3E0CC2685}" destId="{23FB28CE-18C1-4895-9BEF-0B0B970E8680}" srcOrd="1" destOrd="0" presId="urn:microsoft.com/office/officeart/2009/3/layout/OpposingIdeas"/>
    <dgm:cxn modelId="{0CCA752A-47BE-44D9-8291-850C4AAD236D}" type="presParOf" srcId="{601C8207-F61D-4561-8803-84F3E0CC2685}" destId="{C8CF759A-728E-48EC-904C-0CE4BF36A3A9}" srcOrd="2" destOrd="0" presId="urn:microsoft.com/office/officeart/2009/3/layout/OpposingIdeas"/>
    <dgm:cxn modelId="{D057523A-D4DF-44D4-B827-A8C8DED22E94}" type="presParOf" srcId="{601C8207-F61D-4561-8803-84F3E0CC2685}" destId="{A3F02A9D-D3D4-412D-94F2-2AD7D561C969}" srcOrd="3" destOrd="0" presId="urn:microsoft.com/office/officeart/2009/3/layout/OpposingIdeas"/>
    <dgm:cxn modelId="{2BA393C4-6640-49B9-9658-11D1C12FA0A1}" type="presParOf" srcId="{601C8207-F61D-4561-8803-84F3E0CC2685}" destId="{4B91FB54-CF77-4C92-9708-CD9B2BDBFC75}" srcOrd="4" destOrd="0" presId="urn:microsoft.com/office/officeart/2009/3/layout/OpposingIdeas"/>
    <dgm:cxn modelId="{4C570827-7A19-4645-946D-A194BA3CCD7E}" type="presParOf" srcId="{601C8207-F61D-4561-8803-84F3E0CC2685}" destId="{405D69D4-EDC7-47BE-B398-5CC19C6F00F6}" srcOrd="5" destOrd="0" presId="urn:microsoft.com/office/officeart/2009/3/layout/OpposingIdeas"/>
    <dgm:cxn modelId="{C6D1FEAD-6192-43EA-A407-48F4C89A1225}" type="presParOf" srcId="{601C8207-F61D-4561-8803-84F3E0CC2685}" destId="{4F3BC822-F2E2-4DE7-A5FC-6AF418845AF5}" srcOrd="6" destOrd="0" presId="urn:microsoft.com/office/officeart/2009/3/layout/OpposingIdeas"/>
    <dgm:cxn modelId="{1DEC5585-F6C3-472E-A5AF-B797A7BB876D}" type="presParOf" srcId="{601C8207-F61D-4561-8803-84F3E0CC2685}" destId="{6CCDD41A-D747-4998-8173-40B3167CB512}" srcOrd="7" destOrd="0" presId="urn:microsoft.com/office/officeart/2009/3/layout/OpposingIdea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E74753D-F055-420B-9792-28CC543E8482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9699B7C2-64DA-403F-9773-39A35C2B1E99}">
      <dgm:prSet phldrT="[Testo]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8100000" scaled="1"/>
          <a:tileRect/>
        </a:gradFill>
      </dgm:spPr>
      <dgm:t>
        <a:bodyPr/>
        <a:lstStyle/>
        <a:p>
          <a:r>
            <a:rPr lang="it-IT" dirty="0" smtClean="0">
              <a:solidFill>
                <a:schemeClr val="tx1"/>
              </a:solidFill>
              <a:latin typeface="Georgia"/>
              <a:cs typeface="Georgia"/>
            </a:rPr>
            <a:t>Educazione</a:t>
          </a:r>
          <a:r>
            <a:rPr lang="it-IT" spc="-25" dirty="0" smtClean="0">
              <a:solidFill>
                <a:schemeClr val="tx1"/>
              </a:solidFill>
              <a:latin typeface="Georgia"/>
              <a:cs typeface="Georgia"/>
            </a:rPr>
            <a:t> </a:t>
          </a:r>
          <a:r>
            <a:rPr lang="it-IT" dirty="0" smtClean="0">
              <a:solidFill>
                <a:schemeClr val="tx1"/>
              </a:solidFill>
              <a:latin typeface="Georgia"/>
              <a:cs typeface="Georgia"/>
            </a:rPr>
            <a:t>alimentare</a:t>
          </a:r>
          <a:r>
            <a:rPr lang="it-IT" spc="-60" dirty="0" smtClean="0">
              <a:solidFill>
                <a:schemeClr val="tx1"/>
              </a:solidFill>
              <a:latin typeface="Georgia"/>
              <a:cs typeface="Georgia"/>
            </a:rPr>
            <a:t> </a:t>
          </a:r>
          <a:r>
            <a:rPr lang="it-IT" dirty="0" smtClean="0">
              <a:solidFill>
                <a:schemeClr val="tx1"/>
              </a:solidFill>
              <a:latin typeface="Georgia"/>
              <a:cs typeface="Georgia"/>
            </a:rPr>
            <a:t>con</a:t>
          </a:r>
          <a:r>
            <a:rPr lang="it-IT" spc="-55" dirty="0" smtClean="0">
              <a:solidFill>
                <a:schemeClr val="tx1"/>
              </a:solidFill>
              <a:latin typeface="Georgia"/>
              <a:cs typeface="Georgia"/>
            </a:rPr>
            <a:t> </a:t>
          </a:r>
          <a:r>
            <a:rPr lang="it-IT" dirty="0" smtClean="0">
              <a:solidFill>
                <a:schemeClr val="tx1"/>
              </a:solidFill>
              <a:latin typeface="Georgia"/>
              <a:cs typeface="Georgia"/>
            </a:rPr>
            <a:t>supporto</a:t>
          </a:r>
          <a:r>
            <a:rPr lang="it-IT" spc="-90" dirty="0" smtClean="0">
              <a:solidFill>
                <a:schemeClr val="tx1"/>
              </a:solidFill>
              <a:latin typeface="Georgia"/>
              <a:cs typeface="Georgia"/>
            </a:rPr>
            <a:t> </a:t>
          </a:r>
          <a:r>
            <a:rPr lang="it-IT" dirty="0" smtClean="0">
              <a:solidFill>
                <a:schemeClr val="tx1"/>
              </a:solidFill>
              <a:latin typeface="Georgia"/>
              <a:cs typeface="Georgia"/>
            </a:rPr>
            <a:t>di</a:t>
          </a:r>
          <a:r>
            <a:rPr lang="it-IT" spc="-55" dirty="0" smtClean="0">
              <a:solidFill>
                <a:schemeClr val="tx1"/>
              </a:solidFill>
              <a:latin typeface="Georgia"/>
              <a:cs typeface="Georgia"/>
            </a:rPr>
            <a:t> </a:t>
          </a:r>
          <a:r>
            <a:rPr lang="it-IT" dirty="0" smtClean="0">
              <a:solidFill>
                <a:schemeClr val="tx1"/>
              </a:solidFill>
              <a:latin typeface="Georgia"/>
              <a:cs typeface="Georgia"/>
            </a:rPr>
            <a:t>diario</a:t>
          </a:r>
          <a:r>
            <a:rPr lang="it-IT" spc="-40" dirty="0" smtClean="0">
              <a:solidFill>
                <a:schemeClr val="tx1"/>
              </a:solidFill>
              <a:latin typeface="Georgia"/>
              <a:cs typeface="Georgia"/>
            </a:rPr>
            <a:t> </a:t>
          </a:r>
          <a:r>
            <a:rPr lang="it-IT" spc="-10" dirty="0" smtClean="0">
              <a:solidFill>
                <a:schemeClr val="tx1"/>
              </a:solidFill>
              <a:latin typeface="Georgia"/>
              <a:cs typeface="Georgia"/>
            </a:rPr>
            <a:t>alimentare</a:t>
          </a:r>
          <a:endParaRPr lang="it-IT" dirty="0">
            <a:solidFill>
              <a:schemeClr val="tx1"/>
            </a:solidFill>
          </a:endParaRPr>
        </a:p>
      </dgm:t>
    </dgm:pt>
    <dgm:pt modelId="{4B260BA3-15D2-4437-92A2-124AA5CA2DCB}" type="parTrans" cxnId="{2D6F663F-0FD9-46FB-B525-BC066C739D2F}">
      <dgm:prSet/>
      <dgm:spPr/>
      <dgm:t>
        <a:bodyPr/>
        <a:lstStyle/>
        <a:p>
          <a:endParaRPr lang="it-IT"/>
        </a:p>
      </dgm:t>
    </dgm:pt>
    <dgm:pt modelId="{50477739-68CF-439F-8C78-0D1535DD27A1}" type="sibTrans" cxnId="{2D6F663F-0FD9-46FB-B525-BC066C739D2F}">
      <dgm:prSet/>
      <dgm:spPr/>
      <dgm:t>
        <a:bodyPr/>
        <a:lstStyle/>
        <a:p>
          <a:endParaRPr lang="it-IT"/>
        </a:p>
      </dgm:t>
    </dgm:pt>
    <dgm:pt modelId="{2A39D71A-7A46-4BE7-B273-D15707AC5356}">
      <dgm:prSet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8100000" scaled="1"/>
          <a:tileRect/>
        </a:gradFill>
      </dgm:spPr>
      <dgm:t>
        <a:bodyPr/>
        <a:lstStyle/>
        <a:p>
          <a:r>
            <a:rPr lang="it-IT" dirty="0" smtClean="0">
              <a:solidFill>
                <a:schemeClr val="tx1"/>
              </a:solidFill>
              <a:latin typeface="Georgia"/>
              <a:cs typeface="Georgia"/>
            </a:rPr>
            <a:t>Dieta</a:t>
          </a:r>
          <a:r>
            <a:rPr lang="it-IT" spc="-40" dirty="0" smtClean="0">
              <a:solidFill>
                <a:schemeClr val="tx1"/>
              </a:solidFill>
              <a:latin typeface="Georgia"/>
              <a:cs typeface="Georgia"/>
            </a:rPr>
            <a:t> </a:t>
          </a:r>
          <a:r>
            <a:rPr lang="it-IT" dirty="0" smtClean="0">
              <a:solidFill>
                <a:schemeClr val="tx1"/>
              </a:solidFill>
              <a:latin typeface="Georgia"/>
              <a:cs typeface="Georgia"/>
            </a:rPr>
            <a:t>a</a:t>
          </a:r>
          <a:r>
            <a:rPr lang="it-IT" spc="-60" dirty="0" smtClean="0">
              <a:solidFill>
                <a:schemeClr val="tx1"/>
              </a:solidFill>
              <a:latin typeface="Georgia"/>
              <a:cs typeface="Georgia"/>
            </a:rPr>
            <a:t> </a:t>
          </a:r>
          <a:r>
            <a:rPr lang="it-IT" dirty="0" smtClean="0">
              <a:solidFill>
                <a:schemeClr val="tx1"/>
              </a:solidFill>
              <a:latin typeface="Georgia"/>
              <a:cs typeface="Georgia"/>
            </a:rPr>
            <a:t>basso</a:t>
          </a:r>
          <a:r>
            <a:rPr lang="it-IT" spc="-30" dirty="0" smtClean="0">
              <a:solidFill>
                <a:schemeClr val="tx1"/>
              </a:solidFill>
              <a:latin typeface="Georgia"/>
              <a:cs typeface="Georgia"/>
            </a:rPr>
            <a:t> </a:t>
          </a:r>
          <a:r>
            <a:rPr lang="it-IT" dirty="0" smtClean="0">
              <a:solidFill>
                <a:schemeClr val="tx1"/>
              </a:solidFill>
              <a:latin typeface="Georgia"/>
              <a:cs typeface="Georgia"/>
            </a:rPr>
            <a:t>contenuto</a:t>
          </a:r>
          <a:r>
            <a:rPr lang="it-IT" spc="-50" dirty="0" smtClean="0">
              <a:solidFill>
                <a:schemeClr val="tx1"/>
              </a:solidFill>
              <a:latin typeface="Georgia"/>
              <a:cs typeface="Georgia"/>
            </a:rPr>
            <a:t> </a:t>
          </a:r>
          <a:r>
            <a:rPr lang="it-IT" dirty="0" smtClean="0">
              <a:solidFill>
                <a:schemeClr val="tx1"/>
              </a:solidFill>
              <a:latin typeface="Georgia"/>
              <a:cs typeface="Georgia"/>
            </a:rPr>
            <a:t>calorico</a:t>
          </a:r>
          <a:r>
            <a:rPr lang="it-IT" spc="-25" dirty="0" smtClean="0">
              <a:solidFill>
                <a:schemeClr val="tx1"/>
              </a:solidFill>
              <a:latin typeface="Georgia"/>
              <a:cs typeface="Georgia"/>
            </a:rPr>
            <a:t> </a:t>
          </a:r>
          <a:r>
            <a:rPr lang="it-IT" dirty="0" smtClean="0">
              <a:solidFill>
                <a:schemeClr val="tx1"/>
              </a:solidFill>
              <a:latin typeface="Georgia"/>
              <a:cs typeface="Georgia"/>
            </a:rPr>
            <a:t>-</a:t>
          </a:r>
          <a:r>
            <a:rPr lang="it-IT" spc="-40" dirty="0" smtClean="0">
              <a:solidFill>
                <a:schemeClr val="tx1"/>
              </a:solidFill>
              <a:latin typeface="Georgia"/>
              <a:cs typeface="Georgia"/>
            </a:rPr>
            <a:t> </a:t>
          </a:r>
          <a:r>
            <a:rPr lang="it-IT" dirty="0" err="1" smtClean="0">
              <a:solidFill>
                <a:schemeClr val="tx1"/>
              </a:solidFill>
              <a:latin typeface="Georgia"/>
              <a:cs typeface="Georgia"/>
            </a:rPr>
            <a:t>Low</a:t>
          </a:r>
          <a:r>
            <a:rPr lang="it-IT" spc="-40" dirty="0" smtClean="0">
              <a:solidFill>
                <a:schemeClr val="tx1"/>
              </a:solidFill>
              <a:latin typeface="Georgia"/>
              <a:cs typeface="Georgia"/>
            </a:rPr>
            <a:t> </a:t>
          </a:r>
          <a:r>
            <a:rPr lang="it-IT" dirty="0" smtClean="0">
              <a:solidFill>
                <a:schemeClr val="tx1"/>
              </a:solidFill>
              <a:latin typeface="Georgia"/>
              <a:cs typeface="Georgia"/>
            </a:rPr>
            <a:t>Calorie</a:t>
          </a:r>
          <a:r>
            <a:rPr lang="it-IT" spc="-20" dirty="0" smtClean="0">
              <a:solidFill>
                <a:schemeClr val="tx1"/>
              </a:solidFill>
              <a:latin typeface="Georgia"/>
              <a:cs typeface="Georgia"/>
            </a:rPr>
            <a:t> </a:t>
          </a:r>
          <a:r>
            <a:rPr lang="it-IT" dirty="0" err="1" smtClean="0">
              <a:solidFill>
                <a:schemeClr val="tx1"/>
              </a:solidFill>
              <a:latin typeface="Georgia"/>
              <a:cs typeface="Georgia"/>
            </a:rPr>
            <a:t>Diet</a:t>
          </a:r>
          <a:r>
            <a:rPr lang="it-IT" spc="-40" dirty="0" smtClean="0">
              <a:solidFill>
                <a:schemeClr val="tx1"/>
              </a:solidFill>
              <a:latin typeface="Georgia"/>
              <a:cs typeface="Georgia"/>
            </a:rPr>
            <a:t> </a:t>
          </a:r>
          <a:r>
            <a:rPr lang="it-IT" spc="-10" dirty="0" smtClean="0">
              <a:solidFill>
                <a:schemeClr val="tx1"/>
              </a:solidFill>
              <a:latin typeface="Georgia"/>
              <a:cs typeface="Georgia"/>
            </a:rPr>
            <a:t>(LCD)</a:t>
          </a:r>
          <a:endParaRPr lang="it-IT" dirty="0">
            <a:solidFill>
              <a:schemeClr val="tx1"/>
            </a:solidFill>
            <a:latin typeface="Georgia"/>
            <a:cs typeface="Georgia"/>
          </a:endParaRPr>
        </a:p>
      </dgm:t>
    </dgm:pt>
    <dgm:pt modelId="{65A90435-D716-4FDB-9C81-B5CDF22ABF2E}" type="parTrans" cxnId="{D2CB23C7-247C-4561-9B9D-0630655C2B06}">
      <dgm:prSet/>
      <dgm:spPr/>
      <dgm:t>
        <a:bodyPr/>
        <a:lstStyle/>
        <a:p>
          <a:endParaRPr lang="it-IT"/>
        </a:p>
      </dgm:t>
    </dgm:pt>
    <dgm:pt modelId="{990135EF-A253-47C1-98FE-C45142154DF5}" type="sibTrans" cxnId="{D2CB23C7-247C-4561-9B9D-0630655C2B06}">
      <dgm:prSet/>
      <dgm:spPr/>
      <dgm:t>
        <a:bodyPr/>
        <a:lstStyle/>
        <a:p>
          <a:endParaRPr lang="it-IT"/>
        </a:p>
      </dgm:t>
    </dgm:pt>
    <dgm:pt modelId="{69BC4A49-5C98-4AE2-86D7-1FFC0DAAFE19}">
      <dgm:prSet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it-IT" dirty="0" smtClean="0">
              <a:solidFill>
                <a:schemeClr val="tx1"/>
              </a:solidFill>
              <a:latin typeface="Georgia"/>
              <a:cs typeface="Georgia"/>
            </a:rPr>
            <a:t>Dieta</a:t>
          </a:r>
          <a:r>
            <a:rPr lang="it-IT" spc="-45" dirty="0" smtClean="0">
              <a:solidFill>
                <a:schemeClr val="tx1"/>
              </a:solidFill>
              <a:latin typeface="Georgia"/>
              <a:cs typeface="Georgia"/>
            </a:rPr>
            <a:t> </a:t>
          </a:r>
          <a:r>
            <a:rPr lang="it-IT" dirty="0" smtClean="0">
              <a:solidFill>
                <a:schemeClr val="tx1"/>
              </a:solidFill>
              <a:latin typeface="Georgia"/>
              <a:cs typeface="Georgia"/>
            </a:rPr>
            <a:t>fortemente</a:t>
          </a:r>
          <a:r>
            <a:rPr lang="it-IT" spc="-75" dirty="0" smtClean="0">
              <a:solidFill>
                <a:schemeClr val="tx1"/>
              </a:solidFill>
              <a:latin typeface="Georgia"/>
              <a:cs typeface="Georgia"/>
            </a:rPr>
            <a:t> </a:t>
          </a:r>
          <a:r>
            <a:rPr lang="it-IT" dirty="0" smtClean="0">
              <a:solidFill>
                <a:schemeClr val="tx1"/>
              </a:solidFill>
              <a:latin typeface="Georgia"/>
              <a:cs typeface="Georgia"/>
            </a:rPr>
            <a:t>ipocalorica</a:t>
          </a:r>
          <a:r>
            <a:rPr lang="it-IT" spc="-20" dirty="0" smtClean="0">
              <a:solidFill>
                <a:schemeClr val="tx1"/>
              </a:solidFill>
              <a:latin typeface="Georgia"/>
              <a:cs typeface="Georgia"/>
            </a:rPr>
            <a:t> </a:t>
          </a:r>
          <a:r>
            <a:rPr lang="it-IT" dirty="0" smtClean="0">
              <a:solidFill>
                <a:schemeClr val="tx1"/>
              </a:solidFill>
              <a:latin typeface="Georgia"/>
              <a:cs typeface="Georgia"/>
            </a:rPr>
            <a:t>-</a:t>
          </a:r>
          <a:r>
            <a:rPr lang="it-IT" spc="-45" dirty="0" smtClean="0">
              <a:solidFill>
                <a:schemeClr val="tx1"/>
              </a:solidFill>
              <a:latin typeface="Georgia"/>
              <a:cs typeface="Georgia"/>
            </a:rPr>
            <a:t> </a:t>
          </a:r>
          <a:r>
            <a:rPr lang="it-IT" dirty="0" err="1" smtClean="0">
              <a:solidFill>
                <a:schemeClr val="tx1"/>
              </a:solidFill>
              <a:latin typeface="Georgia"/>
              <a:cs typeface="Georgia"/>
            </a:rPr>
            <a:t>Very</a:t>
          </a:r>
          <a:r>
            <a:rPr lang="it-IT" spc="-55" dirty="0" smtClean="0">
              <a:solidFill>
                <a:schemeClr val="tx1"/>
              </a:solidFill>
              <a:latin typeface="Georgia"/>
              <a:cs typeface="Georgia"/>
            </a:rPr>
            <a:t> </a:t>
          </a:r>
          <a:r>
            <a:rPr lang="it-IT" dirty="0" err="1" smtClean="0">
              <a:solidFill>
                <a:schemeClr val="tx1"/>
              </a:solidFill>
              <a:latin typeface="Georgia"/>
              <a:cs typeface="Georgia"/>
            </a:rPr>
            <a:t>Low</a:t>
          </a:r>
          <a:r>
            <a:rPr lang="it-IT" spc="-30" dirty="0" smtClean="0">
              <a:solidFill>
                <a:schemeClr val="tx1"/>
              </a:solidFill>
              <a:latin typeface="Georgia"/>
              <a:cs typeface="Georgia"/>
            </a:rPr>
            <a:t> </a:t>
          </a:r>
          <a:r>
            <a:rPr lang="it-IT" dirty="0" smtClean="0">
              <a:solidFill>
                <a:schemeClr val="tx1"/>
              </a:solidFill>
              <a:latin typeface="Georgia"/>
              <a:cs typeface="Georgia"/>
            </a:rPr>
            <a:t>Calorie</a:t>
          </a:r>
          <a:r>
            <a:rPr lang="it-IT" spc="-35" dirty="0" smtClean="0">
              <a:solidFill>
                <a:schemeClr val="tx1"/>
              </a:solidFill>
              <a:latin typeface="Georgia"/>
              <a:cs typeface="Georgia"/>
            </a:rPr>
            <a:t> </a:t>
          </a:r>
          <a:r>
            <a:rPr lang="it-IT" dirty="0" err="1" smtClean="0">
              <a:solidFill>
                <a:schemeClr val="tx1"/>
              </a:solidFill>
              <a:latin typeface="Georgia"/>
              <a:cs typeface="Georgia"/>
            </a:rPr>
            <a:t>Diet</a:t>
          </a:r>
          <a:r>
            <a:rPr lang="it-IT" spc="-45" dirty="0" smtClean="0">
              <a:solidFill>
                <a:schemeClr val="tx1"/>
              </a:solidFill>
              <a:latin typeface="Georgia"/>
              <a:cs typeface="Georgia"/>
            </a:rPr>
            <a:t> </a:t>
          </a:r>
          <a:r>
            <a:rPr lang="it-IT" spc="-10" dirty="0" smtClean="0">
              <a:solidFill>
                <a:schemeClr val="tx1"/>
              </a:solidFill>
              <a:latin typeface="Georgia"/>
              <a:cs typeface="Georgia"/>
            </a:rPr>
            <a:t>(VLCD)</a:t>
          </a:r>
          <a:endParaRPr lang="it-IT" dirty="0">
            <a:solidFill>
              <a:schemeClr val="tx1"/>
            </a:solidFill>
            <a:latin typeface="Georgia"/>
            <a:cs typeface="Georgia"/>
          </a:endParaRPr>
        </a:p>
      </dgm:t>
    </dgm:pt>
    <dgm:pt modelId="{DA7F2B80-E7DC-4046-B3DC-5281097C0B6A}" type="parTrans" cxnId="{EF61BF3F-FAF1-41A7-BEEC-8EFB46952FB7}">
      <dgm:prSet/>
      <dgm:spPr/>
      <dgm:t>
        <a:bodyPr/>
        <a:lstStyle/>
        <a:p>
          <a:endParaRPr lang="it-IT"/>
        </a:p>
      </dgm:t>
    </dgm:pt>
    <dgm:pt modelId="{79E1BD7C-D388-4A16-86C0-224652211F9A}" type="sibTrans" cxnId="{EF61BF3F-FAF1-41A7-BEEC-8EFB46952FB7}">
      <dgm:prSet/>
      <dgm:spPr/>
      <dgm:t>
        <a:bodyPr/>
        <a:lstStyle/>
        <a:p>
          <a:endParaRPr lang="it-IT"/>
        </a:p>
      </dgm:t>
    </dgm:pt>
    <dgm:pt modelId="{18CBEBA8-A16C-460D-95B6-FCCA3F7EF6B5}">
      <dgm:prSet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it-IT" dirty="0" smtClean="0">
              <a:solidFill>
                <a:schemeClr val="tx1"/>
              </a:solidFill>
              <a:latin typeface="Georgia"/>
              <a:cs typeface="Georgia"/>
            </a:rPr>
            <a:t>Dieta</a:t>
          </a:r>
          <a:r>
            <a:rPr lang="it-IT" spc="-45" dirty="0" smtClean="0">
              <a:solidFill>
                <a:schemeClr val="tx1"/>
              </a:solidFill>
              <a:latin typeface="Georgia"/>
              <a:cs typeface="Georgia"/>
            </a:rPr>
            <a:t> </a:t>
          </a:r>
          <a:r>
            <a:rPr lang="it-IT" dirty="0" smtClean="0">
              <a:solidFill>
                <a:schemeClr val="tx1"/>
              </a:solidFill>
              <a:latin typeface="Georgia"/>
              <a:cs typeface="Georgia"/>
            </a:rPr>
            <a:t>Chetogena</a:t>
          </a:r>
          <a:r>
            <a:rPr lang="it-IT" spc="-55" dirty="0" smtClean="0">
              <a:solidFill>
                <a:schemeClr val="tx1"/>
              </a:solidFill>
              <a:latin typeface="Georgia"/>
              <a:cs typeface="Georgia"/>
            </a:rPr>
            <a:t> </a:t>
          </a:r>
          <a:r>
            <a:rPr lang="it-IT" dirty="0" smtClean="0">
              <a:solidFill>
                <a:schemeClr val="tx1"/>
              </a:solidFill>
              <a:latin typeface="Georgia"/>
              <a:cs typeface="Georgia"/>
            </a:rPr>
            <a:t>-</a:t>
          </a:r>
          <a:r>
            <a:rPr lang="it-IT" spc="-45" dirty="0" smtClean="0">
              <a:solidFill>
                <a:schemeClr val="tx1"/>
              </a:solidFill>
              <a:latin typeface="Georgia"/>
              <a:cs typeface="Georgia"/>
            </a:rPr>
            <a:t> </a:t>
          </a:r>
          <a:r>
            <a:rPr lang="it-IT" dirty="0" err="1" smtClean="0">
              <a:solidFill>
                <a:schemeClr val="tx1"/>
              </a:solidFill>
              <a:latin typeface="Georgia"/>
              <a:cs typeface="Georgia"/>
            </a:rPr>
            <a:t>Very</a:t>
          </a:r>
          <a:r>
            <a:rPr lang="it-IT" spc="-50" dirty="0" smtClean="0">
              <a:solidFill>
                <a:schemeClr val="tx1"/>
              </a:solidFill>
              <a:latin typeface="Georgia"/>
              <a:cs typeface="Georgia"/>
            </a:rPr>
            <a:t> </a:t>
          </a:r>
          <a:r>
            <a:rPr lang="it-IT" dirty="0" err="1" smtClean="0">
              <a:solidFill>
                <a:schemeClr val="tx1"/>
              </a:solidFill>
              <a:latin typeface="Georgia"/>
              <a:cs typeface="Georgia"/>
            </a:rPr>
            <a:t>Low</a:t>
          </a:r>
          <a:r>
            <a:rPr lang="it-IT" spc="-30" dirty="0" smtClean="0">
              <a:solidFill>
                <a:schemeClr val="tx1"/>
              </a:solidFill>
              <a:latin typeface="Georgia"/>
              <a:cs typeface="Georgia"/>
            </a:rPr>
            <a:t> </a:t>
          </a:r>
          <a:r>
            <a:rPr lang="it-IT" dirty="0" err="1" smtClean="0">
              <a:solidFill>
                <a:schemeClr val="tx1"/>
              </a:solidFill>
              <a:latin typeface="Georgia"/>
              <a:cs typeface="Georgia"/>
            </a:rPr>
            <a:t>Ketogenic</a:t>
          </a:r>
          <a:r>
            <a:rPr lang="it-IT" spc="-60" dirty="0" smtClean="0">
              <a:solidFill>
                <a:schemeClr val="tx1"/>
              </a:solidFill>
              <a:latin typeface="Georgia"/>
              <a:cs typeface="Georgia"/>
            </a:rPr>
            <a:t> </a:t>
          </a:r>
          <a:r>
            <a:rPr lang="it-IT" dirty="0" err="1" smtClean="0">
              <a:solidFill>
                <a:schemeClr val="tx1"/>
              </a:solidFill>
              <a:latin typeface="Georgia"/>
              <a:cs typeface="Georgia"/>
            </a:rPr>
            <a:t>Diet</a:t>
          </a:r>
          <a:r>
            <a:rPr lang="it-IT" spc="-40" dirty="0" smtClean="0">
              <a:solidFill>
                <a:schemeClr val="tx1"/>
              </a:solidFill>
              <a:latin typeface="Georgia"/>
              <a:cs typeface="Georgia"/>
            </a:rPr>
            <a:t> </a:t>
          </a:r>
          <a:r>
            <a:rPr lang="it-IT" spc="-10" dirty="0" smtClean="0">
              <a:solidFill>
                <a:schemeClr val="tx1"/>
              </a:solidFill>
              <a:latin typeface="Georgia"/>
              <a:cs typeface="Georgia"/>
            </a:rPr>
            <a:t>(VLKD)</a:t>
          </a:r>
          <a:endParaRPr lang="it-IT" dirty="0">
            <a:solidFill>
              <a:schemeClr val="tx1"/>
            </a:solidFill>
            <a:latin typeface="Georgia"/>
            <a:cs typeface="Georgia"/>
          </a:endParaRPr>
        </a:p>
      </dgm:t>
    </dgm:pt>
    <dgm:pt modelId="{C716C84A-F4D1-4985-A382-1C3809A01D4D}" type="parTrans" cxnId="{257F062F-B887-4443-AF7B-0D991B25E9C3}">
      <dgm:prSet/>
      <dgm:spPr/>
      <dgm:t>
        <a:bodyPr/>
        <a:lstStyle/>
        <a:p>
          <a:endParaRPr lang="it-IT"/>
        </a:p>
      </dgm:t>
    </dgm:pt>
    <dgm:pt modelId="{D1E6BF46-5C99-41C7-850B-4AFCCCE59F61}" type="sibTrans" cxnId="{257F062F-B887-4443-AF7B-0D991B25E9C3}">
      <dgm:prSet/>
      <dgm:spPr/>
      <dgm:t>
        <a:bodyPr/>
        <a:lstStyle/>
        <a:p>
          <a:endParaRPr lang="it-IT"/>
        </a:p>
      </dgm:t>
    </dgm:pt>
    <dgm:pt modelId="{3D4B619D-8CD7-4479-BD80-7ED8FDA299F6}">
      <dgm:prSet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it-IT" dirty="0" smtClean="0">
              <a:solidFill>
                <a:schemeClr val="tx1"/>
              </a:solidFill>
              <a:latin typeface="Georgia"/>
              <a:cs typeface="Georgia"/>
            </a:rPr>
            <a:t>Strategie</a:t>
          </a:r>
          <a:r>
            <a:rPr lang="it-IT" spc="-65" dirty="0" smtClean="0">
              <a:solidFill>
                <a:schemeClr val="tx1"/>
              </a:solidFill>
              <a:latin typeface="Georgia"/>
              <a:cs typeface="Georgia"/>
            </a:rPr>
            <a:t> </a:t>
          </a:r>
          <a:r>
            <a:rPr lang="it-IT" dirty="0" smtClean="0">
              <a:solidFill>
                <a:schemeClr val="tx1"/>
              </a:solidFill>
              <a:latin typeface="Georgia"/>
              <a:cs typeface="Georgia"/>
            </a:rPr>
            <a:t>combinate</a:t>
          </a:r>
          <a:r>
            <a:rPr lang="it-IT" spc="-25" dirty="0" smtClean="0">
              <a:solidFill>
                <a:schemeClr val="tx1"/>
              </a:solidFill>
              <a:latin typeface="Georgia"/>
              <a:cs typeface="Georgia"/>
            </a:rPr>
            <a:t> </a:t>
          </a:r>
          <a:r>
            <a:rPr lang="it-IT" dirty="0" smtClean="0">
              <a:solidFill>
                <a:schemeClr val="tx1"/>
              </a:solidFill>
              <a:latin typeface="Georgia"/>
              <a:cs typeface="Georgia"/>
            </a:rPr>
            <a:t>(Pallone</a:t>
          </a:r>
          <a:r>
            <a:rPr lang="it-IT" spc="-65" dirty="0" smtClean="0">
              <a:solidFill>
                <a:schemeClr val="tx1"/>
              </a:solidFill>
              <a:latin typeface="Georgia"/>
              <a:cs typeface="Georgia"/>
            </a:rPr>
            <a:t> </a:t>
          </a:r>
          <a:r>
            <a:rPr lang="it-IT" spc="-10" dirty="0" smtClean="0">
              <a:solidFill>
                <a:schemeClr val="tx1"/>
              </a:solidFill>
              <a:latin typeface="Georgia"/>
              <a:cs typeface="Georgia"/>
            </a:rPr>
            <a:t>Intragastrico/</a:t>
          </a:r>
          <a:r>
            <a:rPr lang="it-IT" spc="-50" dirty="0" smtClean="0">
              <a:solidFill>
                <a:schemeClr val="tx1"/>
              </a:solidFill>
              <a:latin typeface="Georgia"/>
              <a:cs typeface="Georgia"/>
            </a:rPr>
            <a:t> </a:t>
          </a:r>
          <a:r>
            <a:rPr lang="it-IT" spc="-10" dirty="0" smtClean="0">
              <a:solidFill>
                <a:schemeClr val="tx1"/>
              </a:solidFill>
              <a:latin typeface="Georgia"/>
              <a:cs typeface="Georgia"/>
            </a:rPr>
            <a:t>FARMACI/)</a:t>
          </a:r>
          <a:endParaRPr lang="it-IT" dirty="0">
            <a:solidFill>
              <a:schemeClr val="tx1"/>
            </a:solidFill>
          </a:endParaRPr>
        </a:p>
      </dgm:t>
    </dgm:pt>
    <dgm:pt modelId="{070921B4-95F6-42B9-9BDF-F5BFC1C43F62}" type="parTrans" cxnId="{A01FAEF6-6E15-4611-B8BF-53F20E38E0FB}">
      <dgm:prSet/>
      <dgm:spPr/>
      <dgm:t>
        <a:bodyPr/>
        <a:lstStyle/>
        <a:p>
          <a:endParaRPr lang="it-IT"/>
        </a:p>
      </dgm:t>
    </dgm:pt>
    <dgm:pt modelId="{9381D1DA-5860-4315-A00D-F3E41282615E}" type="sibTrans" cxnId="{A01FAEF6-6E15-4611-B8BF-53F20E38E0FB}">
      <dgm:prSet/>
      <dgm:spPr/>
      <dgm:t>
        <a:bodyPr/>
        <a:lstStyle/>
        <a:p>
          <a:endParaRPr lang="it-IT"/>
        </a:p>
      </dgm:t>
    </dgm:pt>
    <dgm:pt modelId="{9EDAF60A-E926-44BA-A018-5C7F32090526}" type="pres">
      <dgm:prSet presAssocID="{7E74753D-F055-420B-9792-28CC543E848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it-IT"/>
        </a:p>
      </dgm:t>
    </dgm:pt>
    <dgm:pt modelId="{05DA3B82-6D75-46F8-94AC-F9C8B81139A3}" type="pres">
      <dgm:prSet presAssocID="{7E74753D-F055-420B-9792-28CC543E8482}" presName="Name1" presStyleCnt="0"/>
      <dgm:spPr/>
    </dgm:pt>
    <dgm:pt modelId="{8D428AC2-6E1E-478F-958A-9AE715636917}" type="pres">
      <dgm:prSet presAssocID="{7E74753D-F055-420B-9792-28CC543E8482}" presName="cycle" presStyleCnt="0"/>
      <dgm:spPr/>
    </dgm:pt>
    <dgm:pt modelId="{1989E68D-2382-45A5-A605-2A1A6BD733BE}" type="pres">
      <dgm:prSet presAssocID="{7E74753D-F055-420B-9792-28CC543E8482}" presName="srcNode" presStyleLbl="node1" presStyleIdx="0" presStyleCnt="5"/>
      <dgm:spPr/>
    </dgm:pt>
    <dgm:pt modelId="{97E7C227-DBC4-4D93-AB22-7BDD2EC987BD}" type="pres">
      <dgm:prSet presAssocID="{7E74753D-F055-420B-9792-28CC543E8482}" presName="conn" presStyleLbl="parChTrans1D2" presStyleIdx="0" presStyleCnt="1"/>
      <dgm:spPr/>
      <dgm:t>
        <a:bodyPr/>
        <a:lstStyle/>
        <a:p>
          <a:endParaRPr lang="it-IT"/>
        </a:p>
      </dgm:t>
    </dgm:pt>
    <dgm:pt modelId="{331C9169-0B24-4376-8D62-0A9D7101023E}" type="pres">
      <dgm:prSet presAssocID="{7E74753D-F055-420B-9792-28CC543E8482}" presName="extraNode" presStyleLbl="node1" presStyleIdx="0" presStyleCnt="5"/>
      <dgm:spPr/>
    </dgm:pt>
    <dgm:pt modelId="{26D02E51-67B3-4332-A9E3-0B6931874784}" type="pres">
      <dgm:prSet presAssocID="{7E74753D-F055-420B-9792-28CC543E8482}" presName="dstNode" presStyleLbl="node1" presStyleIdx="0" presStyleCnt="5"/>
      <dgm:spPr/>
    </dgm:pt>
    <dgm:pt modelId="{CBC793FA-87CB-4210-A02E-F05F3E6087C6}" type="pres">
      <dgm:prSet presAssocID="{9699B7C2-64DA-403F-9773-39A35C2B1E99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0D89FB4-2577-4539-BD1F-BC8A7ED5E84F}" type="pres">
      <dgm:prSet presAssocID="{9699B7C2-64DA-403F-9773-39A35C2B1E99}" presName="accent_1" presStyleCnt="0"/>
      <dgm:spPr/>
    </dgm:pt>
    <dgm:pt modelId="{ED72DF97-3409-43E0-9204-7D47236897D3}" type="pres">
      <dgm:prSet presAssocID="{9699B7C2-64DA-403F-9773-39A35C2B1E99}" presName="accentRepeatNode" presStyleLbl="solidFgAcc1" presStyleIdx="0" presStyleCnt="5"/>
      <dgm:spPr/>
    </dgm:pt>
    <dgm:pt modelId="{325E0A21-DFE2-441A-B5DE-E3E76B9C7D11}" type="pres">
      <dgm:prSet presAssocID="{2A39D71A-7A46-4BE7-B273-D15707AC5356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5505211-0D9F-4D7B-8AA9-7689F85661A5}" type="pres">
      <dgm:prSet presAssocID="{2A39D71A-7A46-4BE7-B273-D15707AC5356}" presName="accent_2" presStyleCnt="0"/>
      <dgm:spPr/>
    </dgm:pt>
    <dgm:pt modelId="{47629239-DB6A-4565-9467-A2F2CB1CD4B3}" type="pres">
      <dgm:prSet presAssocID="{2A39D71A-7A46-4BE7-B273-D15707AC5356}" presName="accentRepeatNode" presStyleLbl="solidFgAcc1" presStyleIdx="1" presStyleCnt="5"/>
      <dgm:spPr/>
    </dgm:pt>
    <dgm:pt modelId="{BC8E58B1-B59E-45F4-BE44-42339AF1B688}" type="pres">
      <dgm:prSet presAssocID="{69BC4A49-5C98-4AE2-86D7-1FFC0DAAFE19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51D1591-8DCA-43C4-84FE-5E77B6D33BFE}" type="pres">
      <dgm:prSet presAssocID="{69BC4A49-5C98-4AE2-86D7-1FFC0DAAFE19}" presName="accent_3" presStyleCnt="0"/>
      <dgm:spPr/>
    </dgm:pt>
    <dgm:pt modelId="{036673F5-4C82-4CE5-ABE3-BC790CA4BF22}" type="pres">
      <dgm:prSet presAssocID="{69BC4A49-5C98-4AE2-86D7-1FFC0DAAFE19}" presName="accentRepeatNode" presStyleLbl="solidFgAcc1" presStyleIdx="2" presStyleCnt="5"/>
      <dgm:spPr/>
    </dgm:pt>
    <dgm:pt modelId="{22C29928-B69A-4640-BD3E-05EF0F555501}" type="pres">
      <dgm:prSet presAssocID="{18CBEBA8-A16C-460D-95B6-FCCA3F7EF6B5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5DD0357-30F2-461F-B39C-DD140CBB0799}" type="pres">
      <dgm:prSet presAssocID="{18CBEBA8-A16C-460D-95B6-FCCA3F7EF6B5}" presName="accent_4" presStyleCnt="0"/>
      <dgm:spPr/>
    </dgm:pt>
    <dgm:pt modelId="{568FE8C0-7485-4CD1-8683-1C9B4E89338C}" type="pres">
      <dgm:prSet presAssocID="{18CBEBA8-A16C-460D-95B6-FCCA3F7EF6B5}" presName="accentRepeatNode" presStyleLbl="solidFgAcc1" presStyleIdx="3" presStyleCnt="5"/>
      <dgm:spPr/>
    </dgm:pt>
    <dgm:pt modelId="{8323895D-9566-4BC1-9290-DE25C24B8643}" type="pres">
      <dgm:prSet presAssocID="{3D4B619D-8CD7-4479-BD80-7ED8FDA299F6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3FA55F1-207C-4AEF-8684-CF1175F8128F}" type="pres">
      <dgm:prSet presAssocID="{3D4B619D-8CD7-4479-BD80-7ED8FDA299F6}" presName="accent_5" presStyleCnt="0"/>
      <dgm:spPr/>
    </dgm:pt>
    <dgm:pt modelId="{AC281D6C-5EA6-4281-894F-CC119DF9F85A}" type="pres">
      <dgm:prSet presAssocID="{3D4B619D-8CD7-4479-BD80-7ED8FDA299F6}" presName="accentRepeatNode" presStyleLbl="solidFgAcc1" presStyleIdx="4" presStyleCnt="5"/>
      <dgm:spPr/>
    </dgm:pt>
  </dgm:ptLst>
  <dgm:cxnLst>
    <dgm:cxn modelId="{38214C2C-CE87-41C8-8535-103FF5A3AFC2}" type="presOf" srcId="{3D4B619D-8CD7-4479-BD80-7ED8FDA299F6}" destId="{8323895D-9566-4BC1-9290-DE25C24B8643}" srcOrd="0" destOrd="0" presId="urn:microsoft.com/office/officeart/2008/layout/VerticalCurvedList"/>
    <dgm:cxn modelId="{EF61BF3F-FAF1-41A7-BEEC-8EFB46952FB7}" srcId="{7E74753D-F055-420B-9792-28CC543E8482}" destId="{69BC4A49-5C98-4AE2-86D7-1FFC0DAAFE19}" srcOrd="2" destOrd="0" parTransId="{DA7F2B80-E7DC-4046-B3DC-5281097C0B6A}" sibTransId="{79E1BD7C-D388-4A16-86C0-224652211F9A}"/>
    <dgm:cxn modelId="{535BD735-3BB6-468A-99D0-884A2A29AF16}" type="presOf" srcId="{9699B7C2-64DA-403F-9773-39A35C2B1E99}" destId="{CBC793FA-87CB-4210-A02E-F05F3E6087C6}" srcOrd="0" destOrd="0" presId="urn:microsoft.com/office/officeart/2008/layout/VerticalCurvedList"/>
    <dgm:cxn modelId="{B22E1304-699C-4A60-A5E5-B6A6975F1D7C}" type="presOf" srcId="{18CBEBA8-A16C-460D-95B6-FCCA3F7EF6B5}" destId="{22C29928-B69A-4640-BD3E-05EF0F555501}" srcOrd="0" destOrd="0" presId="urn:microsoft.com/office/officeart/2008/layout/VerticalCurvedList"/>
    <dgm:cxn modelId="{F811DE0E-BC20-4D8A-B87E-D05151859188}" type="presOf" srcId="{7E74753D-F055-420B-9792-28CC543E8482}" destId="{9EDAF60A-E926-44BA-A018-5C7F32090526}" srcOrd="0" destOrd="0" presId="urn:microsoft.com/office/officeart/2008/layout/VerticalCurvedList"/>
    <dgm:cxn modelId="{FEC9746A-C0DD-4245-B441-31806E4789D0}" type="presOf" srcId="{50477739-68CF-439F-8C78-0D1535DD27A1}" destId="{97E7C227-DBC4-4D93-AB22-7BDD2EC987BD}" srcOrd="0" destOrd="0" presId="urn:microsoft.com/office/officeart/2008/layout/VerticalCurvedList"/>
    <dgm:cxn modelId="{2D6F663F-0FD9-46FB-B525-BC066C739D2F}" srcId="{7E74753D-F055-420B-9792-28CC543E8482}" destId="{9699B7C2-64DA-403F-9773-39A35C2B1E99}" srcOrd="0" destOrd="0" parTransId="{4B260BA3-15D2-4437-92A2-124AA5CA2DCB}" sibTransId="{50477739-68CF-439F-8C78-0D1535DD27A1}"/>
    <dgm:cxn modelId="{502F8A70-6206-4128-9EB1-CF468F1F2E30}" type="presOf" srcId="{69BC4A49-5C98-4AE2-86D7-1FFC0DAAFE19}" destId="{BC8E58B1-B59E-45F4-BE44-42339AF1B688}" srcOrd="0" destOrd="0" presId="urn:microsoft.com/office/officeart/2008/layout/VerticalCurvedList"/>
    <dgm:cxn modelId="{A01FAEF6-6E15-4611-B8BF-53F20E38E0FB}" srcId="{7E74753D-F055-420B-9792-28CC543E8482}" destId="{3D4B619D-8CD7-4479-BD80-7ED8FDA299F6}" srcOrd="4" destOrd="0" parTransId="{070921B4-95F6-42B9-9BDF-F5BFC1C43F62}" sibTransId="{9381D1DA-5860-4315-A00D-F3E41282615E}"/>
    <dgm:cxn modelId="{257F062F-B887-4443-AF7B-0D991B25E9C3}" srcId="{7E74753D-F055-420B-9792-28CC543E8482}" destId="{18CBEBA8-A16C-460D-95B6-FCCA3F7EF6B5}" srcOrd="3" destOrd="0" parTransId="{C716C84A-F4D1-4985-A382-1C3809A01D4D}" sibTransId="{D1E6BF46-5C99-41C7-850B-4AFCCCE59F61}"/>
    <dgm:cxn modelId="{D2CB23C7-247C-4561-9B9D-0630655C2B06}" srcId="{7E74753D-F055-420B-9792-28CC543E8482}" destId="{2A39D71A-7A46-4BE7-B273-D15707AC5356}" srcOrd="1" destOrd="0" parTransId="{65A90435-D716-4FDB-9C81-B5CDF22ABF2E}" sibTransId="{990135EF-A253-47C1-98FE-C45142154DF5}"/>
    <dgm:cxn modelId="{EB658942-A208-4176-ADEE-44A5C0D682D9}" type="presOf" srcId="{2A39D71A-7A46-4BE7-B273-D15707AC5356}" destId="{325E0A21-DFE2-441A-B5DE-E3E76B9C7D11}" srcOrd="0" destOrd="0" presId="urn:microsoft.com/office/officeart/2008/layout/VerticalCurvedList"/>
    <dgm:cxn modelId="{3852EE12-FB1E-4CC9-9A12-2F8D321C06CC}" type="presParOf" srcId="{9EDAF60A-E926-44BA-A018-5C7F32090526}" destId="{05DA3B82-6D75-46F8-94AC-F9C8B81139A3}" srcOrd="0" destOrd="0" presId="urn:microsoft.com/office/officeart/2008/layout/VerticalCurvedList"/>
    <dgm:cxn modelId="{EA8498B5-9053-449D-9F75-40D9BF83704E}" type="presParOf" srcId="{05DA3B82-6D75-46F8-94AC-F9C8B81139A3}" destId="{8D428AC2-6E1E-478F-958A-9AE715636917}" srcOrd="0" destOrd="0" presId="urn:microsoft.com/office/officeart/2008/layout/VerticalCurvedList"/>
    <dgm:cxn modelId="{68212BF5-35BC-4CE4-BF79-D3744E1B118E}" type="presParOf" srcId="{8D428AC2-6E1E-478F-958A-9AE715636917}" destId="{1989E68D-2382-45A5-A605-2A1A6BD733BE}" srcOrd="0" destOrd="0" presId="urn:microsoft.com/office/officeart/2008/layout/VerticalCurvedList"/>
    <dgm:cxn modelId="{953E941A-3CCA-43EC-871E-D4F7CBC9A823}" type="presParOf" srcId="{8D428AC2-6E1E-478F-958A-9AE715636917}" destId="{97E7C227-DBC4-4D93-AB22-7BDD2EC987BD}" srcOrd="1" destOrd="0" presId="urn:microsoft.com/office/officeart/2008/layout/VerticalCurvedList"/>
    <dgm:cxn modelId="{E9D37693-B75E-4A9D-AAC2-6A7B8134FBA2}" type="presParOf" srcId="{8D428AC2-6E1E-478F-958A-9AE715636917}" destId="{331C9169-0B24-4376-8D62-0A9D7101023E}" srcOrd="2" destOrd="0" presId="urn:microsoft.com/office/officeart/2008/layout/VerticalCurvedList"/>
    <dgm:cxn modelId="{3E822252-D4E4-40B4-A388-23F5CE8544DF}" type="presParOf" srcId="{8D428AC2-6E1E-478F-958A-9AE715636917}" destId="{26D02E51-67B3-4332-A9E3-0B6931874784}" srcOrd="3" destOrd="0" presId="urn:microsoft.com/office/officeart/2008/layout/VerticalCurvedList"/>
    <dgm:cxn modelId="{127B753E-BAB9-4DED-8511-749CBA394FEE}" type="presParOf" srcId="{05DA3B82-6D75-46F8-94AC-F9C8B81139A3}" destId="{CBC793FA-87CB-4210-A02E-F05F3E6087C6}" srcOrd="1" destOrd="0" presId="urn:microsoft.com/office/officeart/2008/layout/VerticalCurvedList"/>
    <dgm:cxn modelId="{B319205B-028F-40DF-BF79-D85F0030E880}" type="presParOf" srcId="{05DA3B82-6D75-46F8-94AC-F9C8B81139A3}" destId="{70D89FB4-2577-4539-BD1F-BC8A7ED5E84F}" srcOrd="2" destOrd="0" presId="urn:microsoft.com/office/officeart/2008/layout/VerticalCurvedList"/>
    <dgm:cxn modelId="{8F80FEC7-8256-4BBC-BA8C-6902450FA884}" type="presParOf" srcId="{70D89FB4-2577-4539-BD1F-BC8A7ED5E84F}" destId="{ED72DF97-3409-43E0-9204-7D47236897D3}" srcOrd="0" destOrd="0" presId="urn:microsoft.com/office/officeart/2008/layout/VerticalCurvedList"/>
    <dgm:cxn modelId="{1AF1209E-EEF5-492D-A850-87AB4F7A6C3C}" type="presParOf" srcId="{05DA3B82-6D75-46F8-94AC-F9C8B81139A3}" destId="{325E0A21-DFE2-441A-B5DE-E3E76B9C7D11}" srcOrd="3" destOrd="0" presId="urn:microsoft.com/office/officeart/2008/layout/VerticalCurvedList"/>
    <dgm:cxn modelId="{F36A7333-C5F7-44BB-A7CC-1C6AB3792EA7}" type="presParOf" srcId="{05DA3B82-6D75-46F8-94AC-F9C8B81139A3}" destId="{C5505211-0D9F-4D7B-8AA9-7689F85661A5}" srcOrd="4" destOrd="0" presId="urn:microsoft.com/office/officeart/2008/layout/VerticalCurvedList"/>
    <dgm:cxn modelId="{C7BB4E17-0761-4A4E-A6BF-1804D3F1FB12}" type="presParOf" srcId="{C5505211-0D9F-4D7B-8AA9-7689F85661A5}" destId="{47629239-DB6A-4565-9467-A2F2CB1CD4B3}" srcOrd="0" destOrd="0" presId="urn:microsoft.com/office/officeart/2008/layout/VerticalCurvedList"/>
    <dgm:cxn modelId="{24F5C2F9-E0D4-41AE-92C5-4BDB9672A6EB}" type="presParOf" srcId="{05DA3B82-6D75-46F8-94AC-F9C8B81139A3}" destId="{BC8E58B1-B59E-45F4-BE44-42339AF1B688}" srcOrd="5" destOrd="0" presId="urn:microsoft.com/office/officeart/2008/layout/VerticalCurvedList"/>
    <dgm:cxn modelId="{D653BA16-5188-40D1-9646-2FD81634902B}" type="presParOf" srcId="{05DA3B82-6D75-46F8-94AC-F9C8B81139A3}" destId="{C51D1591-8DCA-43C4-84FE-5E77B6D33BFE}" srcOrd="6" destOrd="0" presId="urn:microsoft.com/office/officeart/2008/layout/VerticalCurvedList"/>
    <dgm:cxn modelId="{FBD21826-37E9-45F7-A7E9-0133F3792574}" type="presParOf" srcId="{C51D1591-8DCA-43C4-84FE-5E77B6D33BFE}" destId="{036673F5-4C82-4CE5-ABE3-BC790CA4BF22}" srcOrd="0" destOrd="0" presId="urn:microsoft.com/office/officeart/2008/layout/VerticalCurvedList"/>
    <dgm:cxn modelId="{30F3A79A-56B4-426F-A153-68410CCA2BA8}" type="presParOf" srcId="{05DA3B82-6D75-46F8-94AC-F9C8B81139A3}" destId="{22C29928-B69A-4640-BD3E-05EF0F555501}" srcOrd="7" destOrd="0" presId="urn:microsoft.com/office/officeart/2008/layout/VerticalCurvedList"/>
    <dgm:cxn modelId="{9C5069D9-5339-48EE-A378-6A4B3DE9367A}" type="presParOf" srcId="{05DA3B82-6D75-46F8-94AC-F9C8B81139A3}" destId="{95DD0357-30F2-461F-B39C-DD140CBB0799}" srcOrd="8" destOrd="0" presId="urn:microsoft.com/office/officeart/2008/layout/VerticalCurvedList"/>
    <dgm:cxn modelId="{9787A8E5-F87D-49C3-81F5-84CD6E259180}" type="presParOf" srcId="{95DD0357-30F2-461F-B39C-DD140CBB0799}" destId="{568FE8C0-7485-4CD1-8683-1C9B4E89338C}" srcOrd="0" destOrd="0" presId="urn:microsoft.com/office/officeart/2008/layout/VerticalCurvedList"/>
    <dgm:cxn modelId="{79432B4B-4F1F-443E-ADE1-21F45BCEA7BC}" type="presParOf" srcId="{05DA3B82-6D75-46F8-94AC-F9C8B81139A3}" destId="{8323895D-9566-4BC1-9290-DE25C24B8643}" srcOrd="9" destOrd="0" presId="urn:microsoft.com/office/officeart/2008/layout/VerticalCurvedList"/>
    <dgm:cxn modelId="{E44B1113-415F-44AC-9C67-296EA8355B4D}" type="presParOf" srcId="{05DA3B82-6D75-46F8-94AC-F9C8B81139A3}" destId="{03FA55F1-207C-4AEF-8684-CF1175F8128F}" srcOrd="10" destOrd="0" presId="urn:microsoft.com/office/officeart/2008/layout/VerticalCurvedList"/>
    <dgm:cxn modelId="{12035302-1F94-4937-846F-82EAF0E388F1}" type="presParOf" srcId="{03FA55F1-207C-4AEF-8684-CF1175F8128F}" destId="{AC281D6C-5EA6-4281-894F-CC119DF9F85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4EC08C-782E-4A59-9B79-50E44F858304}">
      <dsp:nvSpPr>
        <dsp:cNvPr id="0" name=""/>
        <dsp:cNvSpPr/>
      </dsp:nvSpPr>
      <dsp:spPr>
        <a:xfrm>
          <a:off x="676181" y="0"/>
          <a:ext cx="5418667" cy="5418667"/>
        </a:xfrm>
        <a:prstGeom prst="triangle">
          <a:avLst/>
        </a:prstGeom>
        <a:solidFill>
          <a:srgbClr val="FFC000">
            <a:alpha val="81000"/>
          </a:srgbClr>
        </a:solidFill>
        <a:ln w="158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EF3ABE-CB4A-4C7A-98AC-AA9E24966600}">
      <dsp:nvSpPr>
        <dsp:cNvPr id="0" name=""/>
        <dsp:cNvSpPr/>
      </dsp:nvSpPr>
      <dsp:spPr>
        <a:xfrm>
          <a:off x="2954599" y="542395"/>
          <a:ext cx="4383964" cy="96308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Team Multidisciplinare – Valutazione clinica- metabolica e Psicologica  </a:t>
          </a:r>
          <a:endParaRPr lang="it-IT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01613" y="589409"/>
        <a:ext cx="4289936" cy="869055"/>
      </dsp:txXfrm>
    </dsp:sp>
    <dsp:sp modelId="{C3BEFFAA-BB91-4267-94E5-CFB31CA85945}">
      <dsp:nvSpPr>
        <dsp:cNvPr id="0" name=""/>
        <dsp:cNvSpPr/>
      </dsp:nvSpPr>
      <dsp:spPr>
        <a:xfrm>
          <a:off x="2841345" y="1625864"/>
          <a:ext cx="4610472" cy="96308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Assessment</a:t>
          </a:r>
          <a:r>
            <a:rPr lang="it-IT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it-IT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pre</a:t>
          </a:r>
          <a:r>
            <a:rPr lang="it-IT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-intervento: Educazione alimentare, Strategie </a:t>
          </a:r>
          <a:r>
            <a:rPr lang="it-IT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Dietoterapiche</a:t>
          </a:r>
          <a:r>
            <a:rPr lang="it-IT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        ( Dieta ipocalorica bilanciata, dieta chetogenica ) </a:t>
          </a:r>
          <a:endParaRPr lang="it-IT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88359" y="1672878"/>
        <a:ext cx="4516444" cy="869055"/>
      </dsp:txXfrm>
    </dsp:sp>
    <dsp:sp modelId="{9A6EFF7C-1DF4-4300-A6A4-F076200B2D8A}">
      <dsp:nvSpPr>
        <dsp:cNvPr id="0" name=""/>
        <dsp:cNvSpPr/>
      </dsp:nvSpPr>
      <dsp:spPr>
        <a:xfrm>
          <a:off x="2897981" y="2737468"/>
          <a:ext cx="4497201" cy="96308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Intervento Chirurgico </a:t>
          </a:r>
          <a:endParaRPr lang="it-IT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44995" y="2784482"/>
        <a:ext cx="4403173" cy="869055"/>
      </dsp:txXfrm>
    </dsp:sp>
    <dsp:sp modelId="{3A8458B2-CA20-4C96-9638-8762216DBBAD}">
      <dsp:nvSpPr>
        <dsp:cNvPr id="0" name=""/>
        <dsp:cNvSpPr/>
      </dsp:nvSpPr>
      <dsp:spPr>
        <a:xfrm>
          <a:off x="3010513" y="3792802"/>
          <a:ext cx="4272136" cy="96308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Assessment</a:t>
          </a:r>
          <a:r>
            <a:rPr lang="it-IT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post-operatorio : Dieta a consistenza modificata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Follow</a:t>
          </a:r>
          <a:r>
            <a:rPr lang="it-IT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up a medio/lungo termine </a:t>
          </a:r>
          <a:endParaRPr lang="it-IT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57527" y="3839816"/>
        <a:ext cx="4178108" cy="8690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EBE3D1-DDD4-4BF9-A242-E283A3AF59CA}">
      <dsp:nvSpPr>
        <dsp:cNvPr id="0" name=""/>
        <dsp:cNvSpPr/>
      </dsp:nvSpPr>
      <dsp:spPr>
        <a:xfrm>
          <a:off x="1868536" y="301401"/>
          <a:ext cx="4376419" cy="2353488"/>
        </a:xfrm>
        <a:prstGeom prst="round2DiagRect">
          <a:avLst>
            <a:gd name="adj1" fmla="val 0"/>
            <a:gd name="adj2" fmla="val 16670"/>
          </a:avLst>
        </a:prstGeom>
        <a:gradFill flip="none" rotWithShape="0">
          <a:gsLst>
            <a:gs pos="0">
              <a:srgbClr val="92D050">
                <a:tint val="66000"/>
                <a:satMod val="160000"/>
              </a:srgbClr>
            </a:gs>
            <a:gs pos="50000">
              <a:srgbClr val="92D050">
                <a:tint val="44500"/>
                <a:satMod val="160000"/>
              </a:srgbClr>
            </a:gs>
            <a:gs pos="100000">
              <a:srgbClr val="92D05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FB28CE-18C1-4895-9BEF-0B0B970E8680}">
      <dsp:nvSpPr>
        <dsp:cNvPr id="0" name=""/>
        <dsp:cNvSpPr/>
      </dsp:nvSpPr>
      <dsp:spPr>
        <a:xfrm>
          <a:off x="4013200" y="855814"/>
          <a:ext cx="583" cy="1854263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CF759A-728E-48EC-904C-0CE4BF36A3A9}">
      <dsp:nvSpPr>
        <dsp:cNvPr id="0" name=""/>
        <dsp:cNvSpPr/>
      </dsp:nvSpPr>
      <dsp:spPr>
        <a:xfrm>
          <a:off x="2064138" y="407122"/>
          <a:ext cx="1896448" cy="199689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Riduzione del peso corporeo  per  Ridurre il rischio operatorio </a:t>
          </a:r>
          <a:endParaRPr lang="it-IT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8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Riduzione del Volume epatico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400" kern="1200" dirty="0" smtClean="0"/>
        </a:p>
      </dsp:txBody>
      <dsp:txXfrm>
        <a:off x="2064138" y="407122"/>
        <a:ext cx="1896448" cy="1996899"/>
      </dsp:txXfrm>
    </dsp:sp>
    <dsp:sp modelId="{A3F02A9D-D3D4-412D-94F2-2AD7D561C969}">
      <dsp:nvSpPr>
        <dsp:cNvPr id="0" name=""/>
        <dsp:cNvSpPr/>
      </dsp:nvSpPr>
      <dsp:spPr>
        <a:xfrm>
          <a:off x="4089576" y="490612"/>
          <a:ext cx="2064473" cy="199689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Riduzione del grado di steatosi epatica</a:t>
          </a:r>
          <a:endParaRPr lang="it-IT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Riduzione dei livelli di </a:t>
          </a:r>
          <a:r>
            <a:rPr lang="it-IT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insulino</a:t>
          </a:r>
          <a:r>
            <a:rPr lang="it-IT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-resistenza per migliorare parametri metabolici </a:t>
          </a:r>
        </a:p>
      </dsp:txBody>
      <dsp:txXfrm>
        <a:off x="4089576" y="490612"/>
        <a:ext cx="2064473" cy="1996899"/>
      </dsp:txXfrm>
    </dsp:sp>
    <dsp:sp modelId="{405D69D4-EDC7-47BE-B398-5CC19C6F00F6}">
      <dsp:nvSpPr>
        <dsp:cNvPr id="0" name=""/>
        <dsp:cNvSpPr/>
      </dsp:nvSpPr>
      <dsp:spPr>
        <a:xfrm rot="16200000">
          <a:off x="162053" y="1151244"/>
          <a:ext cx="2567442" cy="729403"/>
        </a:xfrm>
        <a:prstGeom prst="rightArrow">
          <a:avLst>
            <a:gd name="adj1" fmla="val 49830"/>
            <a:gd name="adj2" fmla="val 6066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kern="1200" dirty="0" smtClean="0">
              <a:latin typeface="Lucida Calligraphy" panose="03010101010101010101" pitchFamily="66" charset="0"/>
            </a:rPr>
            <a:t>∫</a:t>
          </a:r>
          <a:endParaRPr lang="it-IT" sz="1500" kern="1200" dirty="0"/>
        </a:p>
      </dsp:txBody>
      <dsp:txXfrm>
        <a:off x="272291" y="1444453"/>
        <a:ext cx="2346966" cy="363461"/>
      </dsp:txXfrm>
    </dsp:sp>
    <dsp:sp modelId="{6CCDD41A-D747-4998-8173-40B3167CB512}">
      <dsp:nvSpPr>
        <dsp:cNvPr id="0" name=""/>
        <dsp:cNvSpPr/>
      </dsp:nvSpPr>
      <dsp:spPr>
        <a:xfrm rot="16200000">
          <a:off x="5408920" y="1239048"/>
          <a:ext cx="2567442" cy="729403"/>
        </a:xfrm>
        <a:prstGeom prst="rightArrow">
          <a:avLst>
            <a:gd name="adj1" fmla="val 49830"/>
            <a:gd name="adj2" fmla="val 6066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kern="1200" dirty="0" smtClean="0">
              <a:latin typeface="Lucida Calligraphy" panose="03010101010101010101" pitchFamily="66" charset="0"/>
            </a:rPr>
            <a:t>∫</a:t>
          </a:r>
          <a:endParaRPr lang="it-IT" sz="1500" kern="1200" dirty="0"/>
        </a:p>
      </dsp:txBody>
      <dsp:txXfrm>
        <a:off x="5519158" y="1532257"/>
        <a:ext cx="2346966" cy="36346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E7C227-DBC4-4D93-AB22-7BDD2EC987BD}">
      <dsp:nvSpPr>
        <dsp:cNvPr id="0" name=""/>
        <dsp:cNvSpPr/>
      </dsp:nvSpPr>
      <dsp:spPr>
        <a:xfrm>
          <a:off x="-5591209" y="-855959"/>
          <a:ext cx="6657030" cy="6657030"/>
        </a:xfrm>
        <a:prstGeom prst="blockArc">
          <a:avLst>
            <a:gd name="adj1" fmla="val 18900000"/>
            <a:gd name="adj2" fmla="val 2700000"/>
            <a:gd name="adj3" fmla="val 324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C793FA-87CB-4210-A02E-F05F3E6087C6}">
      <dsp:nvSpPr>
        <dsp:cNvPr id="0" name=""/>
        <dsp:cNvSpPr/>
      </dsp:nvSpPr>
      <dsp:spPr>
        <a:xfrm>
          <a:off x="465958" y="308970"/>
          <a:ext cx="7650997" cy="618336"/>
        </a:xfrm>
        <a:prstGeom prst="rect">
          <a:avLst/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8100000" scaled="1"/>
          <a:tileRect/>
        </a:gra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0805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900" kern="1200" dirty="0" smtClean="0">
              <a:solidFill>
                <a:schemeClr val="tx1"/>
              </a:solidFill>
              <a:latin typeface="Georgia"/>
              <a:cs typeface="Georgia"/>
            </a:rPr>
            <a:t>Educazione</a:t>
          </a:r>
          <a:r>
            <a:rPr lang="it-IT" sz="1900" kern="1200" spc="-25" dirty="0" smtClean="0">
              <a:solidFill>
                <a:schemeClr val="tx1"/>
              </a:solidFill>
              <a:latin typeface="Georgia"/>
              <a:cs typeface="Georgia"/>
            </a:rPr>
            <a:t> </a:t>
          </a:r>
          <a:r>
            <a:rPr lang="it-IT" sz="1900" kern="1200" dirty="0" smtClean="0">
              <a:solidFill>
                <a:schemeClr val="tx1"/>
              </a:solidFill>
              <a:latin typeface="Georgia"/>
              <a:cs typeface="Georgia"/>
            </a:rPr>
            <a:t>alimentare</a:t>
          </a:r>
          <a:r>
            <a:rPr lang="it-IT" sz="1900" kern="1200" spc="-60" dirty="0" smtClean="0">
              <a:solidFill>
                <a:schemeClr val="tx1"/>
              </a:solidFill>
              <a:latin typeface="Georgia"/>
              <a:cs typeface="Georgia"/>
            </a:rPr>
            <a:t> </a:t>
          </a:r>
          <a:r>
            <a:rPr lang="it-IT" sz="1900" kern="1200" dirty="0" smtClean="0">
              <a:solidFill>
                <a:schemeClr val="tx1"/>
              </a:solidFill>
              <a:latin typeface="Georgia"/>
              <a:cs typeface="Georgia"/>
            </a:rPr>
            <a:t>con</a:t>
          </a:r>
          <a:r>
            <a:rPr lang="it-IT" sz="1900" kern="1200" spc="-55" dirty="0" smtClean="0">
              <a:solidFill>
                <a:schemeClr val="tx1"/>
              </a:solidFill>
              <a:latin typeface="Georgia"/>
              <a:cs typeface="Georgia"/>
            </a:rPr>
            <a:t> </a:t>
          </a:r>
          <a:r>
            <a:rPr lang="it-IT" sz="1900" kern="1200" dirty="0" smtClean="0">
              <a:solidFill>
                <a:schemeClr val="tx1"/>
              </a:solidFill>
              <a:latin typeface="Georgia"/>
              <a:cs typeface="Georgia"/>
            </a:rPr>
            <a:t>supporto</a:t>
          </a:r>
          <a:r>
            <a:rPr lang="it-IT" sz="1900" kern="1200" spc="-90" dirty="0" smtClean="0">
              <a:solidFill>
                <a:schemeClr val="tx1"/>
              </a:solidFill>
              <a:latin typeface="Georgia"/>
              <a:cs typeface="Georgia"/>
            </a:rPr>
            <a:t> </a:t>
          </a:r>
          <a:r>
            <a:rPr lang="it-IT" sz="1900" kern="1200" dirty="0" smtClean="0">
              <a:solidFill>
                <a:schemeClr val="tx1"/>
              </a:solidFill>
              <a:latin typeface="Georgia"/>
              <a:cs typeface="Georgia"/>
            </a:rPr>
            <a:t>di</a:t>
          </a:r>
          <a:r>
            <a:rPr lang="it-IT" sz="1900" kern="1200" spc="-55" dirty="0" smtClean="0">
              <a:solidFill>
                <a:schemeClr val="tx1"/>
              </a:solidFill>
              <a:latin typeface="Georgia"/>
              <a:cs typeface="Georgia"/>
            </a:rPr>
            <a:t> </a:t>
          </a:r>
          <a:r>
            <a:rPr lang="it-IT" sz="1900" kern="1200" dirty="0" smtClean="0">
              <a:solidFill>
                <a:schemeClr val="tx1"/>
              </a:solidFill>
              <a:latin typeface="Georgia"/>
              <a:cs typeface="Georgia"/>
            </a:rPr>
            <a:t>diario</a:t>
          </a:r>
          <a:r>
            <a:rPr lang="it-IT" sz="1900" kern="1200" spc="-40" dirty="0" smtClean="0">
              <a:solidFill>
                <a:schemeClr val="tx1"/>
              </a:solidFill>
              <a:latin typeface="Georgia"/>
              <a:cs typeface="Georgia"/>
            </a:rPr>
            <a:t> </a:t>
          </a:r>
          <a:r>
            <a:rPr lang="it-IT" sz="1900" kern="1200" spc="-10" dirty="0" smtClean="0">
              <a:solidFill>
                <a:schemeClr val="tx1"/>
              </a:solidFill>
              <a:latin typeface="Georgia"/>
              <a:cs typeface="Georgia"/>
            </a:rPr>
            <a:t>alimentare</a:t>
          </a:r>
          <a:endParaRPr lang="it-IT" sz="1900" kern="1200" dirty="0">
            <a:solidFill>
              <a:schemeClr val="tx1"/>
            </a:solidFill>
          </a:endParaRPr>
        </a:p>
      </dsp:txBody>
      <dsp:txXfrm>
        <a:off x="465958" y="308970"/>
        <a:ext cx="7650997" cy="618336"/>
      </dsp:txXfrm>
    </dsp:sp>
    <dsp:sp modelId="{ED72DF97-3409-43E0-9204-7D47236897D3}">
      <dsp:nvSpPr>
        <dsp:cNvPr id="0" name=""/>
        <dsp:cNvSpPr/>
      </dsp:nvSpPr>
      <dsp:spPr>
        <a:xfrm>
          <a:off x="79497" y="231678"/>
          <a:ext cx="772921" cy="7729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5E0A21-DFE2-441A-B5DE-E3E76B9C7D11}">
      <dsp:nvSpPr>
        <dsp:cNvPr id="0" name=""/>
        <dsp:cNvSpPr/>
      </dsp:nvSpPr>
      <dsp:spPr>
        <a:xfrm>
          <a:off x="909040" y="1236179"/>
          <a:ext cx="7207915" cy="618336"/>
        </a:xfrm>
        <a:prstGeom prst="rect">
          <a:avLst/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8100000" scaled="1"/>
          <a:tileRect/>
        </a:gra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0805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900" kern="1200" dirty="0" smtClean="0">
              <a:solidFill>
                <a:schemeClr val="tx1"/>
              </a:solidFill>
              <a:latin typeface="Georgia"/>
              <a:cs typeface="Georgia"/>
            </a:rPr>
            <a:t>Dieta</a:t>
          </a:r>
          <a:r>
            <a:rPr lang="it-IT" sz="1900" kern="1200" spc="-40" dirty="0" smtClean="0">
              <a:solidFill>
                <a:schemeClr val="tx1"/>
              </a:solidFill>
              <a:latin typeface="Georgia"/>
              <a:cs typeface="Georgia"/>
            </a:rPr>
            <a:t> </a:t>
          </a:r>
          <a:r>
            <a:rPr lang="it-IT" sz="1900" kern="1200" dirty="0" smtClean="0">
              <a:solidFill>
                <a:schemeClr val="tx1"/>
              </a:solidFill>
              <a:latin typeface="Georgia"/>
              <a:cs typeface="Georgia"/>
            </a:rPr>
            <a:t>a</a:t>
          </a:r>
          <a:r>
            <a:rPr lang="it-IT" sz="1900" kern="1200" spc="-60" dirty="0" smtClean="0">
              <a:solidFill>
                <a:schemeClr val="tx1"/>
              </a:solidFill>
              <a:latin typeface="Georgia"/>
              <a:cs typeface="Georgia"/>
            </a:rPr>
            <a:t> </a:t>
          </a:r>
          <a:r>
            <a:rPr lang="it-IT" sz="1900" kern="1200" dirty="0" smtClean="0">
              <a:solidFill>
                <a:schemeClr val="tx1"/>
              </a:solidFill>
              <a:latin typeface="Georgia"/>
              <a:cs typeface="Georgia"/>
            </a:rPr>
            <a:t>basso</a:t>
          </a:r>
          <a:r>
            <a:rPr lang="it-IT" sz="1900" kern="1200" spc="-30" dirty="0" smtClean="0">
              <a:solidFill>
                <a:schemeClr val="tx1"/>
              </a:solidFill>
              <a:latin typeface="Georgia"/>
              <a:cs typeface="Georgia"/>
            </a:rPr>
            <a:t> </a:t>
          </a:r>
          <a:r>
            <a:rPr lang="it-IT" sz="1900" kern="1200" dirty="0" smtClean="0">
              <a:solidFill>
                <a:schemeClr val="tx1"/>
              </a:solidFill>
              <a:latin typeface="Georgia"/>
              <a:cs typeface="Georgia"/>
            </a:rPr>
            <a:t>contenuto</a:t>
          </a:r>
          <a:r>
            <a:rPr lang="it-IT" sz="1900" kern="1200" spc="-50" dirty="0" smtClean="0">
              <a:solidFill>
                <a:schemeClr val="tx1"/>
              </a:solidFill>
              <a:latin typeface="Georgia"/>
              <a:cs typeface="Georgia"/>
            </a:rPr>
            <a:t> </a:t>
          </a:r>
          <a:r>
            <a:rPr lang="it-IT" sz="1900" kern="1200" dirty="0" smtClean="0">
              <a:solidFill>
                <a:schemeClr val="tx1"/>
              </a:solidFill>
              <a:latin typeface="Georgia"/>
              <a:cs typeface="Georgia"/>
            </a:rPr>
            <a:t>calorico</a:t>
          </a:r>
          <a:r>
            <a:rPr lang="it-IT" sz="1900" kern="1200" spc="-25" dirty="0" smtClean="0">
              <a:solidFill>
                <a:schemeClr val="tx1"/>
              </a:solidFill>
              <a:latin typeface="Georgia"/>
              <a:cs typeface="Georgia"/>
            </a:rPr>
            <a:t> </a:t>
          </a:r>
          <a:r>
            <a:rPr lang="it-IT" sz="1900" kern="1200" dirty="0" smtClean="0">
              <a:solidFill>
                <a:schemeClr val="tx1"/>
              </a:solidFill>
              <a:latin typeface="Georgia"/>
              <a:cs typeface="Georgia"/>
            </a:rPr>
            <a:t>-</a:t>
          </a:r>
          <a:r>
            <a:rPr lang="it-IT" sz="1900" kern="1200" spc="-40" dirty="0" smtClean="0">
              <a:solidFill>
                <a:schemeClr val="tx1"/>
              </a:solidFill>
              <a:latin typeface="Georgia"/>
              <a:cs typeface="Georgia"/>
            </a:rPr>
            <a:t> </a:t>
          </a:r>
          <a:r>
            <a:rPr lang="it-IT" sz="1900" kern="1200" dirty="0" err="1" smtClean="0">
              <a:solidFill>
                <a:schemeClr val="tx1"/>
              </a:solidFill>
              <a:latin typeface="Georgia"/>
              <a:cs typeface="Georgia"/>
            </a:rPr>
            <a:t>Low</a:t>
          </a:r>
          <a:r>
            <a:rPr lang="it-IT" sz="1900" kern="1200" spc="-40" dirty="0" smtClean="0">
              <a:solidFill>
                <a:schemeClr val="tx1"/>
              </a:solidFill>
              <a:latin typeface="Georgia"/>
              <a:cs typeface="Georgia"/>
            </a:rPr>
            <a:t> </a:t>
          </a:r>
          <a:r>
            <a:rPr lang="it-IT" sz="1900" kern="1200" dirty="0" smtClean="0">
              <a:solidFill>
                <a:schemeClr val="tx1"/>
              </a:solidFill>
              <a:latin typeface="Georgia"/>
              <a:cs typeface="Georgia"/>
            </a:rPr>
            <a:t>Calorie</a:t>
          </a:r>
          <a:r>
            <a:rPr lang="it-IT" sz="1900" kern="1200" spc="-20" dirty="0" smtClean="0">
              <a:solidFill>
                <a:schemeClr val="tx1"/>
              </a:solidFill>
              <a:latin typeface="Georgia"/>
              <a:cs typeface="Georgia"/>
            </a:rPr>
            <a:t> </a:t>
          </a:r>
          <a:r>
            <a:rPr lang="it-IT" sz="1900" kern="1200" dirty="0" err="1" smtClean="0">
              <a:solidFill>
                <a:schemeClr val="tx1"/>
              </a:solidFill>
              <a:latin typeface="Georgia"/>
              <a:cs typeface="Georgia"/>
            </a:rPr>
            <a:t>Diet</a:t>
          </a:r>
          <a:r>
            <a:rPr lang="it-IT" sz="1900" kern="1200" spc="-40" dirty="0" smtClean="0">
              <a:solidFill>
                <a:schemeClr val="tx1"/>
              </a:solidFill>
              <a:latin typeface="Georgia"/>
              <a:cs typeface="Georgia"/>
            </a:rPr>
            <a:t> </a:t>
          </a:r>
          <a:r>
            <a:rPr lang="it-IT" sz="1900" kern="1200" spc="-10" dirty="0" smtClean="0">
              <a:solidFill>
                <a:schemeClr val="tx1"/>
              </a:solidFill>
              <a:latin typeface="Georgia"/>
              <a:cs typeface="Georgia"/>
            </a:rPr>
            <a:t>(LCD)</a:t>
          </a:r>
          <a:endParaRPr lang="it-IT" sz="1900" kern="1200" dirty="0">
            <a:solidFill>
              <a:schemeClr val="tx1"/>
            </a:solidFill>
            <a:latin typeface="Georgia"/>
            <a:cs typeface="Georgia"/>
          </a:endParaRPr>
        </a:p>
      </dsp:txBody>
      <dsp:txXfrm>
        <a:off x="909040" y="1236179"/>
        <a:ext cx="7207915" cy="618336"/>
      </dsp:txXfrm>
    </dsp:sp>
    <dsp:sp modelId="{47629239-DB6A-4565-9467-A2F2CB1CD4B3}">
      <dsp:nvSpPr>
        <dsp:cNvPr id="0" name=""/>
        <dsp:cNvSpPr/>
      </dsp:nvSpPr>
      <dsp:spPr>
        <a:xfrm>
          <a:off x="522579" y="1158886"/>
          <a:ext cx="772921" cy="7729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8E58B1-B59E-45F4-BE44-42339AF1B688}">
      <dsp:nvSpPr>
        <dsp:cNvPr id="0" name=""/>
        <dsp:cNvSpPr/>
      </dsp:nvSpPr>
      <dsp:spPr>
        <a:xfrm>
          <a:off x="1045030" y="2163387"/>
          <a:ext cx="7071925" cy="618336"/>
        </a:xfrm>
        <a:prstGeom prst="rect">
          <a:avLst/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0805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900" kern="1200" dirty="0" smtClean="0">
              <a:solidFill>
                <a:schemeClr val="tx1"/>
              </a:solidFill>
              <a:latin typeface="Georgia"/>
              <a:cs typeface="Georgia"/>
            </a:rPr>
            <a:t>Dieta</a:t>
          </a:r>
          <a:r>
            <a:rPr lang="it-IT" sz="1900" kern="1200" spc="-45" dirty="0" smtClean="0">
              <a:solidFill>
                <a:schemeClr val="tx1"/>
              </a:solidFill>
              <a:latin typeface="Georgia"/>
              <a:cs typeface="Georgia"/>
            </a:rPr>
            <a:t> </a:t>
          </a:r>
          <a:r>
            <a:rPr lang="it-IT" sz="1900" kern="1200" dirty="0" smtClean="0">
              <a:solidFill>
                <a:schemeClr val="tx1"/>
              </a:solidFill>
              <a:latin typeface="Georgia"/>
              <a:cs typeface="Georgia"/>
            </a:rPr>
            <a:t>fortemente</a:t>
          </a:r>
          <a:r>
            <a:rPr lang="it-IT" sz="1900" kern="1200" spc="-75" dirty="0" smtClean="0">
              <a:solidFill>
                <a:schemeClr val="tx1"/>
              </a:solidFill>
              <a:latin typeface="Georgia"/>
              <a:cs typeface="Georgia"/>
            </a:rPr>
            <a:t> </a:t>
          </a:r>
          <a:r>
            <a:rPr lang="it-IT" sz="1900" kern="1200" dirty="0" smtClean="0">
              <a:solidFill>
                <a:schemeClr val="tx1"/>
              </a:solidFill>
              <a:latin typeface="Georgia"/>
              <a:cs typeface="Georgia"/>
            </a:rPr>
            <a:t>ipocalorica</a:t>
          </a:r>
          <a:r>
            <a:rPr lang="it-IT" sz="1900" kern="1200" spc="-20" dirty="0" smtClean="0">
              <a:solidFill>
                <a:schemeClr val="tx1"/>
              </a:solidFill>
              <a:latin typeface="Georgia"/>
              <a:cs typeface="Georgia"/>
            </a:rPr>
            <a:t> </a:t>
          </a:r>
          <a:r>
            <a:rPr lang="it-IT" sz="1900" kern="1200" dirty="0" smtClean="0">
              <a:solidFill>
                <a:schemeClr val="tx1"/>
              </a:solidFill>
              <a:latin typeface="Georgia"/>
              <a:cs typeface="Georgia"/>
            </a:rPr>
            <a:t>-</a:t>
          </a:r>
          <a:r>
            <a:rPr lang="it-IT" sz="1900" kern="1200" spc="-45" dirty="0" smtClean="0">
              <a:solidFill>
                <a:schemeClr val="tx1"/>
              </a:solidFill>
              <a:latin typeface="Georgia"/>
              <a:cs typeface="Georgia"/>
            </a:rPr>
            <a:t> </a:t>
          </a:r>
          <a:r>
            <a:rPr lang="it-IT" sz="1900" kern="1200" dirty="0" err="1" smtClean="0">
              <a:solidFill>
                <a:schemeClr val="tx1"/>
              </a:solidFill>
              <a:latin typeface="Georgia"/>
              <a:cs typeface="Georgia"/>
            </a:rPr>
            <a:t>Very</a:t>
          </a:r>
          <a:r>
            <a:rPr lang="it-IT" sz="1900" kern="1200" spc="-55" dirty="0" smtClean="0">
              <a:solidFill>
                <a:schemeClr val="tx1"/>
              </a:solidFill>
              <a:latin typeface="Georgia"/>
              <a:cs typeface="Georgia"/>
            </a:rPr>
            <a:t> </a:t>
          </a:r>
          <a:r>
            <a:rPr lang="it-IT" sz="1900" kern="1200" dirty="0" err="1" smtClean="0">
              <a:solidFill>
                <a:schemeClr val="tx1"/>
              </a:solidFill>
              <a:latin typeface="Georgia"/>
              <a:cs typeface="Georgia"/>
            </a:rPr>
            <a:t>Low</a:t>
          </a:r>
          <a:r>
            <a:rPr lang="it-IT" sz="1900" kern="1200" spc="-30" dirty="0" smtClean="0">
              <a:solidFill>
                <a:schemeClr val="tx1"/>
              </a:solidFill>
              <a:latin typeface="Georgia"/>
              <a:cs typeface="Georgia"/>
            </a:rPr>
            <a:t> </a:t>
          </a:r>
          <a:r>
            <a:rPr lang="it-IT" sz="1900" kern="1200" dirty="0" smtClean="0">
              <a:solidFill>
                <a:schemeClr val="tx1"/>
              </a:solidFill>
              <a:latin typeface="Georgia"/>
              <a:cs typeface="Georgia"/>
            </a:rPr>
            <a:t>Calorie</a:t>
          </a:r>
          <a:r>
            <a:rPr lang="it-IT" sz="1900" kern="1200" spc="-35" dirty="0" smtClean="0">
              <a:solidFill>
                <a:schemeClr val="tx1"/>
              </a:solidFill>
              <a:latin typeface="Georgia"/>
              <a:cs typeface="Georgia"/>
            </a:rPr>
            <a:t> </a:t>
          </a:r>
          <a:r>
            <a:rPr lang="it-IT" sz="1900" kern="1200" dirty="0" err="1" smtClean="0">
              <a:solidFill>
                <a:schemeClr val="tx1"/>
              </a:solidFill>
              <a:latin typeface="Georgia"/>
              <a:cs typeface="Georgia"/>
            </a:rPr>
            <a:t>Diet</a:t>
          </a:r>
          <a:r>
            <a:rPr lang="it-IT" sz="1900" kern="1200" spc="-45" dirty="0" smtClean="0">
              <a:solidFill>
                <a:schemeClr val="tx1"/>
              </a:solidFill>
              <a:latin typeface="Georgia"/>
              <a:cs typeface="Georgia"/>
            </a:rPr>
            <a:t> </a:t>
          </a:r>
          <a:r>
            <a:rPr lang="it-IT" sz="1900" kern="1200" spc="-10" dirty="0" smtClean="0">
              <a:solidFill>
                <a:schemeClr val="tx1"/>
              </a:solidFill>
              <a:latin typeface="Georgia"/>
              <a:cs typeface="Georgia"/>
            </a:rPr>
            <a:t>(VLCD)</a:t>
          </a:r>
          <a:endParaRPr lang="it-IT" sz="1900" kern="1200" dirty="0">
            <a:solidFill>
              <a:schemeClr val="tx1"/>
            </a:solidFill>
            <a:latin typeface="Georgia"/>
            <a:cs typeface="Georgia"/>
          </a:endParaRPr>
        </a:p>
      </dsp:txBody>
      <dsp:txXfrm>
        <a:off x="1045030" y="2163387"/>
        <a:ext cx="7071925" cy="618336"/>
      </dsp:txXfrm>
    </dsp:sp>
    <dsp:sp modelId="{036673F5-4C82-4CE5-ABE3-BC790CA4BF22}">
      <dsp:nvSpPr>
        <dsp:cNvPr id="0" name=""/>
        <dsp:cNvSpPr/>
      </dsp:nvSpPr>
      <dsp:spPr>
        <a:xfrm>
          <a:off x="658570" y="2086095"/>
          <a:ext cx="772921" cy="7729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C29928-B69A-4640-BD3E-05EF0F555501}">
      <dsp:nvSpPr>
        <dsp:cNvPr id="0" name=""/>
        <dsp:cNvSpPr/>
      </dsp:nvSpPr>
      <dsp:spPr>
        <a:xfrm>
          <a:off x="909040" y="3090596"/>
          <a:ext cx="7207915" cy="618336"/>
        </a:xfrm>
        <a:prstGeom prst="rect">
          <a:avLst/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0805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900" kern="1200" dirty="0" smtClean="0">
              <a:solidFill>
                <a:schemeClr val="tx1"/>
              </a:solidFill>
              <a:latin typeface="Georgia"/>
              <a:cs typeface="Georgia"/>
            </a:rPr>
            <a:t>Dieta</a:t>
          </a:r>
          <a:r>
            <a:rPr lang="it-IT" sz="1900" kern="1200" spc="-45" dirty="0" smtClean="0">
              <a:solidFill>
                <a:schemeClr val="tx1"/>
              </a:solidFill>
              <a:latin typeface="Georgia"/>
              <a:cs typeface="Georgia"/>
            </a:rPr>
            <a:t> </a:t>
          </a:r>
          <a:r>
            <a:rPr lang="it-IT" sz="1900" kern="1200" dirty="0" smtClean="0">
              <a:solidFill>
                <a:schemeClr val="tx1"/>
              </a:solidFill>
              <a:latin typeface="Georgia"/>
              <a:cs typeface="Georgia"/>
            </a:rPr>
            <a:t>Chetogena</a:t>
          </a:r>
          <a:r>
            <a:rPr lang="it-IT" sz="1900" kern="1200" spc="-55" dirty="0" smtClean="0">
              <a:solidFill>
                <a:schemeClr val="tx1"/>
              </a:solidFill>
              <a:latin typeface="Georgia"/>
              <a:cs typeface="Georgia"/>
            </a:rPr>
            <a:t> </a:t>
          </a:r>
          <a:r>
            <a:rPr lang="it-IT" sz="1900" kern="1200" dirty="0" smtClean="0">
              <a:solidFill>
                <a:schemeClr val="tx1"/>
              </a:solidFill>
              <a:latin typeface="Georgia"/>
              <a:cs typeface="Georgia"/>
            </a:rPr>
            <a:t>-</a:t>
          </a:r>
          <a:r>
            <a:rPr lang="it-IT" sz="1900" kern="1200" spc="-45" dirty="0" smtClean="0">
              <a:solidFill>
                <a:schemeClr val="tx1"/>
              </a:solidFill>
              <a:latin typeface="Georgia"/>
              <a:cs typeface="Georgia"/>
            </a:rPr>
            <a:t> </a:t>
          </a:r>
          <a:r>
            <a:rPr lang="it-IT" sz="1900" kern="1200" dirty="0" err="1" smtClean="0">
              <a:solidFill>
                <a:schemeClr val="tx1"/>
              </a:solidFill>
              <a:latin typeface="Georgia"/>
              <a:cs typeface="Georgia"/>
            </a:rPr>
            <a:t>Very</a:t>
          </a:r>
          <a:r>
            <a:rPr lang="it-IT" sz="1900" kern="1200" spc="-50" dirty="0" smtClean="0">
              <a:solidFill>
                <a:schemeClr val="tx1"/>
              </a:solidFill>
              <a:latin typeface="Georgia"/>
              <a:cs typeface="Georgia"/>
            </a:rPr>
            <a:t> </a:t>
          </a:r>
          <a:r>
            <a:rPr lang="it-IT" sz="1900" kern="1200" dirty="0" err="1" smtClean="0">
              <a:solidFill>
                <a:schemeClr val="tx1"/>
              </a:solidFill>
              <a:latin typeface="Georgia"/>
              <a:cs typeface="Georgia"/>
            </a:rPr>
            <a:t>Low</a:t>
          </a:r>
          <a:r>
            <a:rPr lang="it-IT" sz="1900" kern="1200" spc="-30" dirty="0" smtClean="0">
              <a:solidFill>
                <a:schemeClr val="tx1"/>
              </a:solidFill>
              <a:latin typeface="Georgia"/>
              <a:cs typeface="Georgia"/>
            </a:rPr>
            <a:t> </a:t>
          </a:r>
          <a:r>
            <a:rPr lang="it-IT" sz="1900" kern="1200" dirty="0" err="1" smtClean="0">
              <a:solidFill>
                <a:schemeClr val="tx1"/>
              </a:solidFill>
              <a:latin typeface="Georgia"/>
              <a:cs typeface="Georgia"/>
            </a:rPr>
            <a:t>Ketogenic</a:t>
          </a:r>
          <a:r>
            <a:rPr lang="it-IT" sz="1900" kern="1200" spc="-60" dirty="0" smtClean="0">
              <a:solidFill>
                <a:schemeClr val="tx1"/>
              </a:solidFill>
              <a:latin typeface="Georgia"/>
              <a:cs typeface="Georgia"/>
            </a:rPr>
            <a:t> </a:t>
          </a:r>
          <a:r>
            <a:rPr lang="it-IT" sz="1900" kern="1200" dirty="0" err="1" smtClean="0">
              <a:solidFill>
                <a:schemeClr val="tx1"/>
              </a:solidFill>
              <a:latin typeface="Georgia"/>
              <a:cs typeface="Georgia"/>
            </a:rPr>
            <a:t>Diet</a:t>
          </a:r>
          <a:r>
            <a:rPr lang="it-IT" sz="1900" kern="1200" spc="-40" dirty="0" smtClean="0">
              <a:solidFill>
                <a:schemeClr val="tx1"/>
              </a:solidFill>
              <a:latin typeface="Georgia"/>
              <a:cs typeface="Georgia"/>
            </a:rPr>
            <a:t> </a:t>
          </a:r>
          <a:r>
            <a:rPr lang="it-IT" sz="1900" kern="1200" spc="-10" dirty="0" smtClean="0">
              <a:solidFill>
                <a:schemeClr val="tx1"/>
              </a:solidFill>
              <a:latin typeface="Georgia"/>
              <a:cs typeface="Georgia"/>
            </a:rPr>
            <a:t>(VLKD)</a:t>
          </a:r>
          <a:endParaRPr lang="it-IT" sz="1900" kern="1200" dirty="0">
            <a:solidFill>
              <a:schemeClr val="tx1"/>
            </a:solidFill>
            <a:latin typeface="Georgia"/>
            <a:cs typeface="Georgia"/>
          </a:endParaRPr>
        </a:p>
      </dsp:txBody>
      <dsp:txXfrm>
        <a:off x="909040" y="3090596"/>
        <a:ext cx="7207915" cy="618336"/>
      </dsp:txXfrm>
    </dsp:sp>
    <dsp:sp modelId="{568FE8C0-7485-4CD1-8683-1C9B4E89338C}">
      <dsp:nvSpPr>
        <dsp:cNvPr id="0" name=""/>
        <dsp:cNvSpPr/>
      </dsp:nvSpPr>
      <dsp:spPr>
        <a:xfrm>
          <a:off x="522579" y="3013303"/>
          <a:ext cx="772921" cy="7729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23895D-9566-4BC1-9290-DE25C24B8643}">
      <dsp:nvSpPr>
        <dsp:cNvPr id="0" name=""/>
        <dsp:cNvSpPr/>
      </dsp:nvSpPr>
      <dsp:spPr>
        <a:xfrm>
          <a:off x="465958" y="4017804"/>
          <a:ext cx="7650997" cy="618336"/>
        </a:xfrm>
        <a:prstGeom prst="rect">
          <a:avLst/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0805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900" kern="1200" dirty="0" smtClean="0">
              <a:solidFill>
                <a:schemeClr val="tx1"/>
              </a:solidFill>
              <a:latin typeface="Georgia"/>
              <a:cs typeface="Georgia"/>
            </a:rPr>
            <a:t>Strategie</a:t>
          </a:r>
          <a:r>
            <a:rPr lang="it-IT" sz="1900" kern="1200" spc="-65" dirty="0" smtClean="0">
              <a:solidFill>
                <a:schemeClr val="tx1"/>
              </a:solidFill>
              <a:latin typeface="Georgia"/>
              <a:cs typeface="Georgia"/>
            </a:rPr>
            <a:t> </a:t>
          </a:r>
          <a:r>
            <a:rPr lang="it-IT" sz="1900" kern="1200" dirty="0" smtClean="0">
              <a:solidFill>
                <a:schemeClr val="tx1"/>
              </a:solidFill>
              <a:latin typeface="Georgia"/>
              <a:cs typeface="Georgia"/>
            </a:rPr>
            <a:t>combinate</a:t>
          </a:r>
          <a:r>
            <a:rPr lang="it-IT" sz="1900" kern="1200" spc="-25" dirty="0" smtClean="0">
              <a:solidFill>
                <a:schemeClr val="tx1"/>
              </a:solidFill>
              <a:latin typeface="Georgia"/>
              <a:cs typeface="Georgia"/>
            </a:rPr>
            <a:t> </a:t>
          </a:r>
          <a:r>
            <a:rPr lang="it-IT" sz="1900" kern="1200" dirty="0" smtClean="0">
              <a:solidFill>
                <a:schemeClr val="tx1"/>
              </a:solidFill>
              <a:latin typeface="Georgia"/>
              <a:cs typeface="Georgia"/>
            </a:rPr>
            <a:t>(Pallone</a:t>
          </a:r>
          <a:r>
            <a:rPr lang="it-IT" sz="1900" kern="1200" spc="-65" dirty="0" smtClean="0">
              <a:solidFill>
                <a:schemeClr val="tx1"/>
              </a:solidFill>
              <a:latin typeface="Georgia"/>
              <a:cs typeface="Georgia"/>
            </a:rPr>
            <a:t> </a:t>
          </a:r>
          <a:r>
            <a:rPr lang="it-IT" sz="1900" kern="1200" spc="-10" dirty="0" smtClean="0">
              <a:solidFill>
                <a:schemeClr val="tx1"/>
              </a:solidFill>
              <a:latin typeface="Georgia"/>
              <a:cs typeface="Georgia"/>
            </a:rPr>
            <a:t>Intragastrico/</a:t>
          </a:r>
          <a:r>
            <a:rPr lang="it-IT" sz="1900" kern="1200" spc="-50" dirty="0" smtClean="0">
              <a:solidFill>
                <a:schemeClr val="tx1"/>
              </a:solidFill>
              <a:latin typeface="Georgia"/>
              <a:cs typeface="Georgia"/>
            </a:rPr>
            <a:t> </a:t>
          </a:r>
          <a:r>
            <a:rPr lang="it-IT" sz="1900" kern="1200" spc="-10" dirty="0" smtClean="0">
              <a:solidFill>
                <a:schemeClr val="tx1"/>
              </a:solidFill>
              <a:latin typeface="Georgia"/>
              <a:cs typeface="Georgia"/>
            </a:rPr>
            <a:t>FARMACI/)</a:t>
          </a:r>
          <a:endParaRPr lang="it-IT" sz="1900" kern="1200" dirty="0">
            <a:solidFill>
              <a:schemeClr val="tx1"/>
            </a:solidFill>
          </a:endParaRPr>
        </a:p>
      </dsp:txBody>
      <dsp:txXfrm>
        <a:off x="465958" y="4017804"/>
        <a:ext cx="7650997" cy="618336"/>
      </dsp:txXfrm>
    </dsp:sp>
    <dsp:sp modelId="{AC281D6C-5EA6-4281-894F-CC119DF9F85A}">
      <dsp:nvSpPr>
        <dsp:cNvPr id="0" name=""/>
        <dsp:cNvSpPr/>
      </dsp:nvSpPr>
      <dsp:spPr>
        <a:xfrm>
          <a:off x="79497" y="3940512"/>
          <a:ext cx="772921" cy="7729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OpposingIdeas">
  <dgm:title val=""/>
  <dgm:desc val=""/>
  <dgm:catLst>
    <dgm:cat type="relationship" pri="34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clrData>
  <dgm:layoutNode name="Name0">
    <dgm:varLst>
      <dgm:chMax val="2"/>
      <dgm:dir/>
      <dgm:animOne val="branch"/>
      <dgm:animLvl val="lvl"/>
      <dgm:resizeHandles val="exact"/>
    </dgm:varLst>
    <dgm:choose name="Name1">
      <dgm:if name="Name2" axis="ch" ptType="node" func="cnt" op="lte" val="1">
        <dgm:alg type="composite">
          <dgm:param type="ar" val="0.9928"/>
        </dgm:alg>
      </dgm:if>
      <dgm:else name="Name3">
        <dgm:alg type="composite">
          <dgm:param type="ar" val="1.6364"/>
        </dgm:alg>
      </dgm:else>
    </dgm:choose>
    <dgm:shape xmlns:r="http://schemas.openxmlformats.org/officeDocument/2006/relationships" r:blip="">
      <dgm:adjLst/>
    </dgm:shape>
    <dgm:choose name="Name4">
      <dgm:if name="Name5" func="var" arg="dir" op="equ" val="norm">
        <dgm:choose name="Name6">
          <dgm:if name="Name7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2963"/>
              <dgm:constr type="t" for="ch" forName="ChildText1" refType="h" fact="0.2722"/>
              <dgm:constr type="w" for="ch" forName="ChildText1" refType="w" fact="0.6534"/>
              <dgm:constr type="h" for="ch" forName="ChildText1" refType="h" fact="0.6682"/>
              <dgm:constr type="l" for="ch" forName="Background" refType="w" fact="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l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l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8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l" for="ch" forName="ChildText2" refType="w" fact="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l" for="ch" forName="Background" refType="w" fact="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l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l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l" for="ch" forName="ParentText2" refType="w" fact="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l" for="ch" forName="ParentShape2" refType="w" fact="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l" for="ch" forName="Divider" refType="w" fact="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if>
      <dgm:else name="Name9">
        <dgm:choose name="Name10">
          <dgm:if name="Name11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2455"/>
              <dgm:constr type="t" for="ch" forName="ChildText1" refType="h" fact="0.2651"/>
              <dgm:constr type="w" for="ch" forName="ChildText1" refType="w" fact="0.5351"/>
              <dgm:constr type="h" for="ch" forName="ChildText1" refType="h" fact="0.56"/>
              <dgm:constr type="r" for="ch" forName="Background" refType="w" fact="-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r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r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12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r" for="ch" forName="ChildText2" refType="w" fact="-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r" for="ch" forName="Background" refType="w" fact="-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r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r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r" for="ch" forName="ParentText2" refType="w" fact="-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r" for="ch" forName="ParentShape2" refType="w" fact="-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r" for="ch" forName="Divider" refType="w" fact="-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else>
    </dgm:choose>
    <dgm:choose name="Name13">
      <dgm:if name="Name14" axis="ch" ptType="node" func="cnt" op="gte" val="1">
        <dgm:layoutNode name="Background" styleLbl="node1">
          <dgm:alg type="sp"/>
          <dgm:choose name="Name15">
            <dgm:if name="Name16" func="var" arg="dir" op="equ" val="norm">
              <dgm:shape xmlns:r="http://schemas.openxmlformats.org/officeDocument/2006/relationships" type="round2DiagRect" r:blip="">
                <dgm:adjLst>
                  <dgm:adj idx="1" val="0"/>
                  <dgm:adj idx="2" val="0.1667"/>
                </dgm:adjLst>
              </dgm:shape>
            </dgm:if>
            <dgm:else name="Name17">
              <dgm:shape xmlns:r="http://schemas.openxmlformats.org/officeDocument/2006/relationships" type="round2DiagRect" r:blip="">
                <dgm:adjLst>
                  <dgm:adj idx="1" val="0.1667"/>
                  <dgm:adj idx="2" val="0"/>
                </dgm:adjLst>
              </dgm:shape>
            </dgm:else>
          </dgm:choose>
          <dgm:presOf/>
        </dgm:layoutNode>
        <dgm:choose name="Name18">
          <dgm:if name="Name19" axis="ch" ptType="node" func="cnt" op="gte" val="2">
            <dgm:layoutNode name="Divider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</dgm:if>
          <dgm:else name="Name20"/>
        </dgm:choose>
        <dgm:layoutNode name="ChildText1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hideGeom="1">
            <dgm:adjLst/>
          </dgm:shape>
          <dgm:presOf axis="ch des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21">
          <dgm:if name="Name22" axis="ch" ptType="node" func="cnt" op="gte" val="2">
            <dgm:layoutNode name="ChildText2" styleLbl="revTx">
              <dgm:varLst>
                <dgm:chMax val="0"/>
                <dgm:chPref val="0"/>
                <dgm:bulletEnabled val="1"/>
              </dgm:varLst>
              <dgm:alg type="tx">
                <dgm:param type="parTxLTRAlign" val="l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ch des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23"/>
        </dgm:choose>
        <dgm:layoutNode name="ParentText1" styleLbl="revTx">
          <dgm:varLst>
            <dgm:chMax val="1"/>
            <dgm:chPref val="1"/>
          </dgm:varLst>
          <dgm:choose name="Name24">
            <dgm:if name="Name25" func="var" arg="dir" op="equ" val="norm">
              <dgm:alg type="tx">
                <dgm:param type="parTxLTRAlign" val="r"/>
                <dgm:param type="shpTxLTRAlignCh" val="r"/>
                <dgm:param type="txAnchorVertCh" val="mid"/>
                <dgm:param type="autoTxRot" val="grav"/>
              </dgm:alg>
            </dgm:if>
            <dgm:else name="Name26">
              <dgm:alg type="tx">
                <dgm:param type="parTxLTRAlign" val="l"/>
                <dgm:param type="shpTxLTRAlignCh" val="r"/>
                <dgm:param type="txAnchorVertCh" val="mid"/>
                <dgm:param type="autoTxRot" val="grav"/>
              </dgm:alg>
            </dgm:else>
          </dgm:choose>
          <dgm:choose name="Name27">
            <dgm:if name="Name28" func="var" arg="dir" op="equ" val="norm">
              <dgm:shape xmlns:r="http://schemas.openxmlformats.org/officeDocument/2006/relationships" rot="-90" type="rightArrow" r:blip="" hideGeom="1">
                <dgm:adjLst>
                  <dgm:adj idx="1" val="0.4983"/>
                  <dgm:adj idx="2" val="0.6066"/>
                </dgm:adjLst>
              </dgm:shape>
            </dgm:if>
            <dgm:else name="Name29">
              <dgm:shape xmlns:r="http://schemas.openxmlformats.org/officeDocument/2006/relationships" rot="90" type="leftArrow" r:blip="" hideGeom="1">
                <dgm:adjLst>
                  <dgm:adj idx="1" val="0.4983"/>
                  <dgm:adj idx="2" val="0.6066"/>
                </dgm:adjLst>
              </dgm:shape>
            </dgm:else>
          </dgm:choose>
          <dgm:presOf axis="ch 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ParentShape1" styleLbl="alignImgPlace1">
          <dgm:varLst/>
          <dgm:alg type="sp"/>
          <dgm:presOf axis="ch self" ptType="node node" st="1 1" cnt="1 0"/>
          <dgm:choose name="Name30">
            <dgm:if name="Name31" func="var" arg="dir" op="equ" val="norm">
              <dgm:shape xmlns:r="http://schemas.openxmlformats.org/officeDocument/2006/relationships" rot="-90" type="rightArrow" r:blip="">
                <dgm:adjLst>
                  <dgm:adj idx="1" val="0.4983"/>
                  <dgm:adj idx="2" val="0.6066"/>
                </dgm:adjLst>
              </dgm:shape>
            </dgm:if>
            <dgm:else name="Name32">
              <dgm:shape xmlns:r="http://schemas.openxmlformats.org/officeDocument/2006/relationships" rot="90" type="leftArrow" r:blip="">
                <dgm:adjLst>
                  <dgm:adj idx="1" val="0.4983"/>
                  <dgm:adj idx="2" val="0.6066"/>
                </dgm:adjLst>
              </dgm:shape>
            </dgm:else>
          </dgm:choose>
        </dgm:layoutNode>
        <dgm:choose name="Name33">
          <dgm:if name="Name34" axis="ch" ptType="node" func="cnt" op="gte" val="2">
            <dgm:layoutNode name="ParentText2" styleLbl="revTx">
              <dgm:varLst>
                <dgm:chMax val="1"/>
                <dgm:chPref val="1"/>
              </dgm:varLst>
              <dgm:choose name="Name35">
                <dgm:if name="Name36" func="var" arg="dir" op="equ" val="norm">
                  <dgm:alg type="tx">
                    <dgm:param type="parTxLTRAlign" val="r"/>
                    <dgm:param type="shpTxLTRAlignCh" val="r"/>
                    <dgm:param type="txAnchorVertCh" val="mid"/>
                    <dgm:param type="autoTxRot" val="grav"/>
                  </dgm:alg>
                </dgm:if>
                <dgm:else name="Name37">
                  <dgm:alg type="tx">
                    <dgm:param type="parTxLTRAlign" val="l"/>
                    <dgm:param type="shpTxLTRAlignCh" val="r"/>
                    <dgm:param type="txAnchorVertCh" val="mid"/>
                    <dgm:param type="autoTxRot" val="grav"/>
                  </dgm:alg>
                </dgm:else>
              </dgm:choose>
              <dgm:choose name="Name38">
                <dgm:if name="Name39" func="var" arg="dir" op="equ" val="norm">
                  <dgm:shape xmlns:r="http://schemas.openxmlformats.org/officeDocument/2006/relationships" rot="90" type="rightArrow" r:blip="" hideGeom="1">
                    <dgm:adjLst>
                      <dgm:adj idx="1" val="0.4983"/>
                      <dgm:adj idx="2" val="0.6066"/>
                    </dgm:adjLst>
                  </dgm:shape>
                </dgm:if>
                <dgm:else name="Name40">
                  <dgm:shape xmlns:r="http://schemas.openxmlformats.org/officeDocument/2006/relationships" rot="-90" type="leftArrow" r:blip="" hideGeom="1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ParentShape2" styleLbl="alignImgPlace1">
              <dgm:varLst/>
              <dgm:alg type="sp"/>
              <dgm:choose name="Name41">
                <dgm:if name="Name42" func="var" arg="dir" op="equ" val="norm">
                  <dgm:shape xmlns:r="http://schemas.openxmlformats.org/officeDocument/2006/relationships" rot="90" type="rightArrow" r:blip="">
                    <dgm:adjLst>
                      <dgm:adj idx="1" val="0.4983"/>
                      <dgm:adj idx="2" val="0.6066"/>
                    </dgm:adjLst>
                  </dgm:shape>
                </dgm:if>
                <dgm:else name="Name43">
                  <dgm:shape xmlns:r="http://schemas.openxmlformats.org/officeDocument/2006/relationships" rot="-90" type="leftArrow" r:blip="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</dgm:layoutNode>
          </dgm:if>
          <dgm:else name="Name44"/>
        </dgm:choose>
      </dgm:if>
      <dgm:else name="Name4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t>20/04/2024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20/04/2024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18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221782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19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446573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21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97845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22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051276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23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604898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24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81181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20/04/2024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t>20/04/2024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t>20/04/2024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20/04/2024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20/04/2024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20/04/2024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20/04/2024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20/04/2024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20/04/2024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t>20/04/2024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t>20/04/2024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5000647" y="3841"/>
            <a:ext cx="139933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20/04/2024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915509" y="-1345"/>
            <a:ext cx="13993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59D539AD-E20D-E769-83D2-7D68E79C4A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4"/>
          <a:stretch/>
        </p:blipFill>
        <p:spPr>
          <a:xfrm>
            <a:off x="-60745" y="-10687"/>
            <a:ext cx="49880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t>20/04/2024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2856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001F5F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7127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80592" y="1639823"/>
            <a:ext cx="1192784" cy="91287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001F5F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58936" y="2688315"/>
            <a:ext cx="486071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148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t>20/04/2024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ma 14">
            <a:extLst>
              <a:ext uri="{FF2B5EF4-FFF2-40B4-BE49-F238E27FC236}">
                <a16:creationId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20/04/2024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20/04/2024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t>20/04/2024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t>20/04/2024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t>20/04/2024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ma 14">
            <a:extLst>
              <a:ext uri="{FF2B5EF4-FFF2-40B4-BE49-F238E27FC236}">
                <a16:creationId xmlns:a16="http://schemas.microsoft.com/office/drawing/2014/main" id="{AF082EE3-41AA-4817-A1CC-C33DDB8F675F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130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ma 14">
            <a:extLst>
              <a:ext uri="{FF2B5EF4-FFF2-40B4-BE49-F238E27FC236}">
                <a16:creationId xmlns:a16="http://schemas.microsoft.com/office/drawing/2014/main" id="{D20796F3-5674-4AF5-9623-575731F82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20/04/2024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6750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3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54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5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39407" y="185530"/>
            <a:ext cx="6387549" cy="4092484"/>
          </a:xfrm>
        </p:spPr>
        <p:txBody>
          <a:bodyPr>
            <a:noAutofit/>
          </a:bodyPr>
          <a:lstStyle/>
          <a:p>
            <a:pPr algn="ctr"/>
            <a:r>
              <a:rPr lang="it-IT" sz="4400" dirty="0" smtClean="0"/>
              <a:t>SCREENING E VALUTAZIONE            </a:t>
            </a:r>
            <a:br>
              <a:rPr lang="it-IT" sz="4400" dirty="0" smtClean="0"/>
            </a:br>
            <a:r>
              <a:rPr lang="it-IT" sz="4400" dirty="0" smtClean="0"/>
              <a:t>PRE-CHIRURGIA BARIATRICO/ METABOLICA DELLO STATO NUTRIZIONALE</a:t>
            </a:r>
            <a:endParaRPr lang="it-IT" sz="4400" dirty="0"/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91A9603A-D223-47EF-B35B-86424F328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39406" y="4693214"/>
            <a:ext cx="6387549" cy="1279652"/>
          </a:xfrm>
        </p:spPr>
        <p:txBody>
          <a:bodyPr>
            <a:noAutofit/>
          </a:bodyPr>
          <a:lstStyle/>
          <a:p>
            <a:r>
              <a:rPr lang="it-IT" sz="1600" b="1" dirty="0" smtClean="0">
                <a:solidFill>
                  <a:srgbClr val="FFC000"/>
                </a:solidFill>
                <a:latin typeface="Georgia" panose="02040502050405020303" pitchFamily="18" charset="0"/>
              </a:rPr>
              <a:t>Dott.ssa </a:t>
            </a:r>
            <a:r>
              <a:rPr lang="it-IT" sz="1600" b="1" dirty="0" err="1" smtClean="0">
                <a:solidFill>
                  <a:srgbClr val="FFC000"/>
                </a:solidFill>
                <a:latin typeface="Georgia" panose="02040502050405020303" pitchFamily="18" charset="0"/>
              </a:rPr>
              <a:t>francesca</a:t>
            </a:r>
            <a:r>
              <a:rPr lang="it-IT" sz="1600" b="1" dirty="0" smtClean="0">
                <a:solidFill>
                  <a:srgbClr val="FFC000"/>
                </a:solidFill>
                <a:latin typeface="Georgia" panose="02040502050405020303" pitchFamily="18" charset="0"/>
              </a:rPr>
              <a:t> </a:t>
            </a:r>
            <a:r>
              <a:rPr lang="it-IT" sz="1600" b="1" dirty="0" err="1" smtClean="0">
                <a:solidFill>
                  <a:srgbClr val="FFC000"/>
                </a:solidFill>
                <a:latin typeface="Georgia" panose="02040502050405020303" pitchFamily="18" charset="0"/>
              </a:rPr>
              <a:t>finelli</a:t>
            </a:r>
            <a:r>
              <a:rPr lang="it-IT" sz="1600" b="1" dirty="0" smtClean="0">
                <a:solidFill>
                  <a:srgbClr val="FFC000"/>
                </a:solidFill>
                <a:latin typeface="Georgia" panose="02040502050405020303" pitchFamily="18" charset="0"/>
              </a:rPr>
              <a:t> </a:t>
            </a:r>
            <a:endParaRPr lang="it-IT" sz="1600" b="1" dirty="0">
              <a:solidFill>
                <a:srgbClr val="FFC000"/>
              </a:solidFill>
              <a:latin typeface="Georgia" panose="02040502050405020303" pitchFamily="18" charset="0"/>
            </a:endParaRPr>
          </a:p>
          <a:p>
            <a:r>
              <a:rPr lang="it-IT" sz="1600" b="1" dirty="0" smtClean="0">
                <a:solidFill>
                  <a:srgbClr val="FFC000"/>
                </a:solidFill>
                <a:latin typeface="Georgia" panose="02040502050405020303" pitchFamily="18" charset="0"/>
              </a:rPr>
              <a:t>Biologa nutrizionista </a:t>
            </a:r>
          </a:p>
          <a:p>
            <a:r>
              <a:rPr lang="it-IT" sz="1600" b="1" dirty="0" err="1" smtClean="0">
                <a:solidFill>
                  <a:srgbClr val="FFC000"/>
                </a:solidFill>
                <a:latin typeface="Georgia" panose="02040502050405020303" pitchFamily="18" charset="0"/>
              </a:rPr>
              <a:t>Sp</a:t>
            </a:r>
            <a:r>
              <a:rPr lang="it-IT" sz="1600" b="1" dirty="0" smtClean="0">
                <a:solidFill>
                  <a:srgbClr val="FFC000"/>
                </a:solidFill>
                <a:latin typeface="Georgia" panose="02040502050405020303" pitchFamily="18" charset="0"/>
              </a:rPr>
              <a:t>. Scienza dell’alimentazione </a:t>
            </a:r>
          </a:p>
          <a:p>
            <a:pPr>
              <a:spcAft>
                <a:spcPts val="0"/>
              </a:spcAft>
            </a:pPr>
            <a:r>
              <a:rPr lang="it-IT" sz="1600" b="1" dirty="0" smtClean="0">
                <a:solidFill>
                  <a:srgbClr val="FFC000"/>
                </a:solidFill>
                <a:latin typeface="Georgia" panose="02040502050405020303" pitchFamily="18" charset="0"/>
              </a:rPr>
              <a:t>Team GVM </a:t>
            </a:r>
            <a:r>
              <a:rPr lang="it-IT" sz="1600" b="1" dirty="0">
                <a:solidFill>
                  <a:srgbClr val="FFC000"/>
                </a:solidFill>
                <a:latin typeface="Georgia" panose="02040502050405020303" pitchFamily="18" charset="0"/>
              </a:rPr>
              <a:t>- Città di Lecce </a:t>
            </a:r>
            <a:r>
              <a:rPr lang="it-IT" sz="1600" b="1" dirty="0" smtClean="0">
                <a:solidFill>
                  <a:srgbClr val="FFC000"/>
                </a:solidFill>
                <a:latin typeface="Georgia" panose="02040502050405020303" pitchFamily="18" charset="0"/>
              </a:rPr>
              <a:t>Hospital-</a:t>
            </a:r>
          </a:p>
          <a:p>
            <a:pPr>
              <a:spcAft>
                <a:spcPts val="0"/>
              </a:spcAft>
            </a:pPr>
            <a:r>
              <a:rPr lang="it-IT" sz="1600" b="1" dirty="0" smtClean="0">
                <a:solidFill>
                  <a:srgbClr val="FFC000"/>
                </a:solidFill>
                <a:latin typeface="Georgia" panose="02040502050405020303" pitchFamily="18" charset="0"/>
              </a:rPr>
              <a:t>Responsabile </a:t>
            </a:r>
            <a:r>
              <a:rPr lang="it-IT" sz="1600" b="1" dirty="0" smtClean="0">
                <a:solidFill>
                  <a:srgbClr val="FFC000"/>
                </a:solidFill>
                <a:latin typeface="Georgia" panose="02040502050405020303" pitchFamily="18" charset="0"/>
              </a:rPr>
              <a:t> </a:t>
            </a:r>
            <a:r>
              <a:rPr lang="it-IT" sz="1600" b="1" smtClean="0">
                <a:solidFill>
                  <a:srgbClr val="FFC000"/>
                </a:solidFill>
                <a:latin typeface="Georgia" panose="02040502050405020303" pitchFamily="18" charset="0"/>
              </a:rPr>
              <a:t>Dott.Francesco</a:t>
            </a:r>
            <a:r>
              <a:rPr lang="it-IT" sz="1600" b="1" dirty="0" smtClean="0">
                <a:solidFill>
                  <a:srgbClr val="FFC000"/>
                </a:solidFill>
                <a:latin typeface="Georgia" panose="02040502050405020303" pitchFamily="18" charset="0"/>
              </a:rPr>
              <a:t> </a:t>
            </a:r>
            <a:r>
              <a:rPr lang="it-IT" sz="1600" b="1" dirty="0" smtClean="0">
                <a:solidFill>
                  <a:srgbClr val="FFC000"/>
                </a:solidFill>
                <a:latin typeface="Georgia" panose="02040502050405020303" pitchFamily="18" charset="0"/>
              </a:rPr>
              <a:t>G. Biondo </a:t>
            </a:r>
            <a:endParaRPr lang="it-IT" sz="1600" b="1" dirty="0">
              <a:solidFill>
                <a:srgbClr val="FFC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 txBox="1">
            <a:spLocks/>
          </p:cNvSpPr>
          <p:nvPr/>
        </p:nvSpPr>
        <p:spPr>
          <a:xfrm>
            <a:off x="-787791" y="102813"/>
            <a:ext cx="11195889" cy="1133644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12700" marR="5080" indent="1334770" algn="ctr">
              <a:lnSpc>
                <a:spcPct val="100000"/>
              </a:lnSpc>
              <a:spcBef>
                <a:spcPts val="100"/>
              </a:spcBef>
            </a:pPr>
            <a:r>
              <a:rPr lang="it-IT" sz="36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INQUADRAMENTO </a:t>
            </a:r>
          </a:p>
          <a:p>
            <a:pPr marL="12700" marR="5080" indent="1334770" algn="ctr">
              <a:lnSpc>
                <a:spcPct val="100000"/>
              </a:lnSpc>
              <a:spcBef>
                <a:spcPts val="100"/>
              </a:spcBef>
            </a:pPr>
            <a:r>
              <a:rPr lang="it-IT" sz="36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CLINICO-NUTRIZIONALE PREOPERATORIO </a:t>
            </a:r>
            <a:endParaRPr lang="it-IT" sz="3600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1984" y="461234"/>
            <a:ext cx="1609699" cy="1550446"/>
          </a:xfrm>
          <a:prstGeom prst="rect">
            <a:avLst/>
          </a:prstGeom>
        </p:spPr>
      </p:pic>
      <p:graphicFrame>
        <p:nvGraphicFramePr>
          <p:cNvPr id="9" name="Diagramma 8"/>
          <p:cNvGraphicFramePr/>
          <p:nvPr>
            <p:extLst>
              <p:ext uri="{D42A27DB-BD31-4B8C-83A1-F6EECF244321}">
                <p14:modId xmlns:p14="http://schemas.microsoft.com/office/powerpoint/2010/main" val="2709146691"/>
              </p:ext>
            </p:extLst>
          </p:nvPr>
        </p:nvGraphicFramePr>
        <p:xfrm>
          <a:off x="1209790" y="125575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ttangolo 2"/>
          <p:cNvSpPr/>
          <p:nvPr/>
        </p:nvSpPr>
        <p:spPr>
          <a:xfrm>
            <a:off x="8764522" y="5955052"/>
            <a:ext cx="32871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Busetto</a:t>
            </a:r>
            <a:r>
              <a:rPr lang="it-IT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L. </a:t>
            </a:r>
            <a:r>
              <a:rPr lang="it-IT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Perioperative</a:t>
            </a:r>
            <a:r>
              <a:rPr lang="it-IT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management of the obese </a:t>
            </a:r>
            <a:r>
              <a:rPr lang="it-IT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surgical</a:t>
            </a:r>
            <a:r>
              <a:rPr lang="it-IT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it-IT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it-IT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Ten</a:t>
            </a:r>
            <a:r>
              <a:rPr lang="it-IT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key</a:t>
            </a:r>
            <a:r>
              <a:rPr lang="it-IT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points</a:t>
            </a:r>
            <a:r>
              <a:rPr lang="it-IT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a </a:t>
            </a:r>
            <a:r>
              <a:rPr lang="it-IT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successful</a:t>
            </a:r>
            <a:r>
              <a:rPr lang="it-IT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it-IT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Edizioni Minerva </a:t>
            </a:r>
            <a:r>
              <a:rPr lang="it-IT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Medica, </a:t>
            </a:r>
            <a:r>
              <a:rPr lang="it-IT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Torino 2020</a:t>
            </a:r>
            <a:r>
              <a:rPr lang="it-IT" i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7440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 txBox="1">
            <a:spLocks/>
          </p:cNvSpPr>
          <p:nvPr/>
        </p:nvSpPr>
        <p:spPr>
          <a:xfrm>
            <a:off x="-787791" y="102813"/>
            <a:ext cx="11195889" cy="1133644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12700" marR="5080" indent="1334770" algn="ctr">
              <a:lnSpc>
                <a:spcPct val="100000"/>
              </a:lnSpc>
              <a:spcBef>
                <a:spcPts val="100"/>
              </a:spcBef>
            </a:pPr>
            <a:r>
              <a:rPr lang="it-IT" sz="36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INQUADRAMENTO </a:t>
            </a:r>
          </a:p>
          <a:p>
            <a:pPr marL="12700" marR="5080" indent="1334770" algn="ctr">
              <a:lnSpc>
                <a:spcPct val="100000"/>
              </a:lnSpc>
              <a:spcBef>
                <a:spcPts val="100"/>
              </a:spcBef>
            </a:pPr>
            <a:r>
              <a:rPr lang="it-IT" sz="36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CLINICO-NUTRIZIONALE PREOPERATORIO </a:t>
            </a:r>
            <a:endParaRPr lang="it-IT" sz="3600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0266257" y="6453355"/>
            <a:ext cx="26204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it-IT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Linee Guida  SICOB 2023 </a:t>
            </a:r>
            <a:endParaRPr lang="it-IT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1984" y="461234"/>
            <a:ext cx="1609699" cy="1550446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771336" y="1369313"/>
            <a:ext cx="675249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L’inquadramento nutrizionale del paziente obeso candidato a </a:t>
            </a: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chirurgia </a:t>
            </a:r>
            <a:r>
              <a:rPr lang="it-IT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bariatrica</a:t>
            </a: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 come scopo </a:t>
            </a: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primario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quello di valutare </a:t>
            </a: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dettagliatamente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presenza di indicazioni o controindicazioni all’intervento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87" y="2799472"/>
            <a:ext cx="4585666" cy="186318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2351" y="4873045"/>
            <a:ext cx="5297838" cy="185730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200" y="2773377"/>
            <a:ext cx="4686642" cy="209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73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059941" y="1400598"/>
            <a:ext cx="9124367" cy="93551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2900">
              <a:spcBef>
                <a:spcPts val="95"/>
              </a:spcBef>
            </a:pP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È</a:t>
            </a:r>
            <a:r>
              <a:rPr sz="20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</a:t>
            </a:r>
            <a:r>
              <a:rPr sz="20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procedura</a:t>
            </a:r>
            <a:r>
              <a:rPr sz="200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strutturata</a:t>
            </a:r>
            <a:r>
              <a:rPr sz="200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sz="20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utilizza</a:t>
            </a:r>
            <a:r>
              <a:rPr sz="20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</a:t>
            </a:r>
            <a:r>
              <a:rPr sz="20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combinazione</a:t>
            </a:r>
            <a:r>
              <a:rPr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sz="20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differenti</a:t>
            </a:r>
            <a:r>
              <a:rPr sz="20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parametri</a:t>
            </a:r>
            <a:r>
              <a:rPr sz="2000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scelti </a:t>
            </a:r>
            <a:r>
              <a:rPr sz="2000" spc="-4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sulla base degli obiettivi che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vogliono perseguire, della patologia e della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disponibilità</a:t>
            </a:r>
            <a:r>
              <a:rPr sz="20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pratica</a:t>
            </a:r>
            <a:r>
              <a:rPr sz="20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raccolta dei dati.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07896" y="4035932"/>
            <a:ext cx="15640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spc="-5" dirty="0">
                <a:latin typeface="Arial"/>
                <a:cs typeface="Arial"/>
              </a:rPr>
              <a:t>Pratica</a:t>
            </a:r>
            <a:r>
              <a:rPr b="1" spc="-55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clinica</a:t>
            </a:r>
            <a:endParaRPr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352800" y="2667000"/>
            <a:ext cx="609600" cy="3810000"/>
          </a:xfrm>
          <a:custGeom>
            <a:avLst/>
            <a:gdLst/>
            <a:ahLst/>
            <a:cxnLst/>
            <a:rect l="l" t="t" r="r" b="b"/>
            <a:pathLst>
              <a:path w="609600" h="3810000">
                <a:moveTo>
                  <a:pt x="609600" y="3810000"/>
                </a:moveTo>
                <a:lnTo>
                  <a:pt x="564572" y="3806557"/>
                </a:lnTo>
                <a:lnTo>
                  <a:pt x="521592" y="3796557"/>
                </a:lnTo>
                <a:lnTo>
                  <a:pt x="481130" y="3780490"/>
                </a:lnTo>
                <a:lnTo>
                  <a:pt x="443660" y="3758848"/>
                </a:lnTo>
                <a:lnTo>
                  <a:pt x="409653" y="3732122"/>
                </a:lnTo>
                <a:lnTo>
                  <a:pt x="379583" y="3700802"/>
                </a:lnTo>
                <a:lnTo>
                  <a:pt x="353920" y="3665381"/>
                </a:lnTo>
                <a:lnTo>
                  <a:pt x="333138" y="3626349"/>
                </a:lnTo>
                <a:lnTo>
                  <a:pt x="317709" y="3584197"/>
                </a:lnTo>
                <a:lnTo>
                  <a:pt x="308106" y="3539417"/>
                </a:lnTo>
                <a:lnTo>
                  <a:pt x="304800" y="3492500"/>
                </a:lnTo>
                <a:lnTo>
                  <a:pt x="304800" y="2222500"/>
                </a:lnTo>
                <a:lnTo>
                  <a:pt x="301493" y="2175573"/>
                </a:lnTo>
                <a:lnTo>
                  <a:pt x="291890" y="2130788"/>
                </a:lnTo>
                <a:lnTo>
                  <a:pt x="276461" y="2088634"/>
                </a:lnTo>
                <a:lnTo>
                  <a:pt x="255679" y="2049601"/>
                </a:lnTo>
                <a:lnTo>
                  <a:pt x="230016" y="2014181"/>
                </a:lnTo>
                <a:lnTo>
                  <a:pt x="199946" y="1982865"/>
                </a:lnTo>
                <a:lnTo>
                  <a:pt x="165939" y="1956141"/>
                </a:lnTo>
                <a:lnTo>
                  <a:pt x="128469" y="1934503"/>
                </a:lnTo>
                <a:lnTo>
                  <a:pt x="88007" y="1918439"/>
                </a:lnTo>
                <a:lnTo>
                  <a:pt x="45027" y="1908441"/>
                </a:lnTo>
                <a:lnTo>
                  <a:pt x="0" y="1905000"/>
                </a:lnTo>
                <a:lnTo>
                  <a:pt x="45027" y="1901558"/>
                </a:lnTo>
                <a:lnTo>
                  <a:pt x="88007" y="1891560"/>
                </a:lnTo>
                <a:lnTo>
                  <a:pt x="128469" y="1875496"/>
                </a:lnTo>
                <a:lnTo>
                  <a:pt x="165939" y="1853858"/>
                </a:lnTo>
                <a:lnTo>
                  <a:pt x="199946" y="1827134"/>
                </a:lnTo>
                <a:lnTo>
                  <a:pt x="230016" y="1795818"/>
                </a:lnTo>
                <a:lnTo>
                  <a:pt x="255679" y="1760398"/>
                </a:lnTo>
                <a:lnTo>
                  <a:pt x="276461" y="1721365"/>
                </a:lnTo>
                <a:lnTo>
                  <a:pt x="291890" y="1679211"/>
                </a:lnTo>
                <a:lnTo>
                  <a:pt x="301493" y="1634426"/>
                </a:lnTo>
                <a:lnTo>
                  <a:pt x="304800" y="1587500"/>
                </a:lnTo>
                <a:lnTo>
                  <a:pt x="304800" y="317500"/>
                </a:lnTo>
                <a:lnTo>
                  <a:pt x="308106" y="270573"/>
                </a:lnTo>
                <a:lnTo>
                  <a:pt x="317709" y="225788"/>
                </a:lnTo>
                <a:lnTo>
                  <a:pt x="333138" y="183634"/>
                </a:lnTo>
                <a:lnTo>
                  <a:pt x="353920" y="144601"/>
                </a:lnTo>
                <a:lnTo>
                  <a:pt x="379583" y="109181"/>
                </a:lnTo>
                <a:lnTo>
                  <a:pt x="409653" y="77865"/>
                </a:lnTo>
                <a:lnTo>
                  <a:pt x="443660" y="51141"/>
                </a:lnTo>
                <a:lnTo>
                  <a:pt x="481130" y="29503"/>
                </a:lnTo>
                <a:lnTo>
                  <a:pt x="521592" y="13439"/>
                </a:lnTo>
                <a:lnTo>
                  <a:pt x="564572" y="3441"/>
                </a:lnTo>
                <a:lnTo>
                  <a:pt x="60960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876800" y="2743201"/>
            <a:ext cx="1143000" cy="287899"/>
          </a:xfrm>
          <a:prstGeom prst="rect">
            <a:avLst/>
          </a:prstGeom>
          <a:solidFill>
            <a:srgbClr val="FFCC00"/>
          </a:solidFill>
          <a:ln w="9525">
            <a:solidFill>
              <a:srgbClr val="000000"/>
            </a:solidFill>
          </a:ln>
        </p:spPr>
        <p:txBody>
          <a:bodyPr vert="horz" wrap="square" lIns="0" tIns="41275" rIns="0" bIns="0" rtlCol="0">
            <a:spAutoFit/>
          </a:bodyPr>
          <a:lstStyle/>
          <a:p>
            <a:pPr marL="92075">
              <a:spcBef>
                <a:spcPts val="325"/>
              </a:spcBef>
            </a:pPr>
            <a:r>
              <a:rPr sz="1600" spc="-5" dirty="0">
                <a:latin typeface="Arial MT"/>
                <a:cs typeface="Arial MT"/>
              </a:rPr>
              <a:t>Anamnesi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91000" y="3810001"/>
            <a:ext cx="2743200" cy="287899"/>
          </a:xfrm>
          <a:prstGeom prst="rect">
            <a:avLst/>
          </a:prstGeom>
          <a:solidFill>
            <a:srgbClr val="FFCC00"/>
          </a:solidFill>
          <a:ln w="9525">
            <a:solidFill>
              <a:srgbClr val="000000"/>
            </a:solidFill>
          </a:ln>
        </p:spPr>
        <p:txBody>
          <a:bodyPr vert="horz" wrap="square" lIns="0" tIns="41275" rIns="0" bIns="0" rtlCol="0">
            <a:spAutoFit/>
          </a:bodyPr>
          <a:lstStyle/>
          <a:p>
            <a:pPr marL="92075">
              <a:spcBef>
                <a:spcPts val="325"/>
              </a:spcBef>
            </a:pPr>
            <a:r>
              <a:rPr sz="1600" spc="-5" dirty="0">
                <a:latin typeface="Arial MT"/>
                <a:cs typeface="Arial MT"/>
              </a:rPr>
              <a:t>Apporti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di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energia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e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nutrienti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495800" y="4648201"/>
            <a:ext cx="2362200" cy="534121"/>
          </a:xfrm>
          <a:prstGeom prst="rect">
            <a:avLst/>
          </a:prstGeom>
          <a:solidFill>
            <a:srgbClr val="FFCC00"/>
          </a:solidFill>
          <a:ln w="9525">
            <a:solidFill>
              <a:srgbClr val="000000"/>
            </a:solidFill>
          </a:ln>
        </p:spPr>
        <p:txBody>
          <a:bodyPr vert="horz" wrap="square" lIns="0" tIns="41275" rIns="0" bIns="0" rtlCol="0">
            <a:spAutoFit/>
          </a:bodyPr>
          <a:lstStyle/>
          <a:p>
            <a:pPr marL="92075" marR="166370">
              <a:spcBef>
                <a:spcPts val="325"/>
              </a:spcBef>
            </a:pPr>
            <a:r>
              <a:rPr sz="1600" spc="-5" dirty="0">
                <a:latin typeface="Arial MT"/>
                <a:cs typeface="Arial MT"/>
              </a:rPr>
              <a:t>Antropometria</a:t>
            </a:r>
            <a:r>
              <a:rPr sz="1600" spc="2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e 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composizione</a:t>
            </a:r>
            <a:r>
              <a:rPr sz="1600" spc="-6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corporea</a:t>
            </a:r>
            <a:endParaRPr sz="1600" dirty="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72000" y="5562601"/>
            <a:ext cx="2362200" cy="288541"/>
          </a:xfrm>
          <a:prstGeom prst="rect">
            <a:avLst/>
          </a:prstGeom>
          <a:solidFill>
            <a:srgbClr val="FFCC00"/>
          </a:solidFill>
          <a:ln w="9525">
            <a:solidFill>
              <a:srgbClr val="000000"/>
            </a:solidFill>
          </a:ln>
        </p:spPr>
        <p:txBody>
          <a:bodyPr vert="horz" wrap="square" lIns="0" tIns="41910" rIns="0" bIns="0" rtlCol="0">
            <a:spAutoFit/>
          </a:bodyPr>
          <a:lstStyle/>
          <a:p>
            <a:pPr marL="92075">
              <a:spcBef>
                <a:spcPts val="330"/>
              </a:spcBef>
            </a:pPr>
            <a:r>
              <a:rPr sz="1600" spc="-50" dirty="0">
                <a:latin typeface="Arial MT"/>
                <a:cs typeface="Arial MT"/>
              </a:rPr>
              <a:t>Test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di</a:t>
            </a:r>
            <a:r>
              <a:rPr sz="1600" spc="-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laboratorio</a:t>
            </a:r>
            <a:endParaRPr sz="1600" dirty="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572000" y="6172201"/>
            <a:ext cx="2362200" cy="288541"/>
          </a:xfrm>
          <a:prstGeom prst="rect">
            <a:avLst/>
          </a:prstGeom>
          <a:solidFill>
            <a:srgbClr val="FFCC00"/>
          </a:solidFill>
          <a:ln w="9525">
            <a:solidFill>
              <a:srgbClr val="000000"/>
            </a:solidFill>
          </a:ln>
        </p:spPr>
        <p:txBody>
          <a:bodyPr vert="horz" wrap="square" lIns="0" tIns="41910" rIns="0" bIns="0" rtlCol="0">
            <a:spAutoFit/>
          </a:bodyPr>
          <a:lstStyle/>
          <a:p>
            <a:pPr marL="92075">
              <a:spcBef>
                <a:spcPts val="330"/>
              </a:spcBef>
            </a:pPr>
            <a:r>
              <a:rPr sz="1600" spc="-5" dirty="0">
                <a:latin typeface="Arial MT"/>
                <a:cs typeface="Arial MT"/>
              </a:rPr>
              <a:t>Capacità</a:t>
            </a:r>
            <a:r>
              <a:rPr sz="1600" spc="-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funzionale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010400" y="2514600"/>
            <a:ext cx="609600" cy="762000"/>
          </a:xfrm>
          <a:custGeom>
            <a:avLst/>
            <a:gdLst/>
            <a:ahLst/>
            <a:cxnLst/>
            <a:rect l="l" t="t" r="r" b="b"/>
            <a:pathLst>
              <a:path w="609600" h="762000">
                <a:moveTo>
                  <a:pt x="609600" y="762000"/>
                </a:moveTo>
                <a:lnTo>
                  <a:pt x="539731" y="760321"/>
                </a:lnTo>
                <a:lnTo>
                  <a:pt x="475583" y="755542"/>
                </a:lnTo>
                <a:lnTo>
                  <a:pt x="418988" y="748044"/>
                </a:lnTo>
                <a:lnTo>
                  <a:pt x="371780" y="738208"/>
                </a:lnTo>
                <a:lnTo>
                  <a:pt x="312853" y="713054"/>
                </a:lnTo>
                <a:lnTo>
                  <a:pt x="304800" y="698500"/>
                </a:lnTo>
                <a:lnTo>
                  <a:pt x="304800" y="444500"/>
                </a:lnTo>
                <a:lnTo>
                  <a:pt x="296746" y="429945"/>
                </a:lnTo>
                <a:lnTo>
                  <a:pt x="237819" y="404791"/>
                </a:lnTo>
                <a:lnTo>
                  <a:pt x="190611" y="394955"/>
                </a:lnTo>
                <a:lnTo>
                  <a:pt x="134016" y="387457"/>
                </a:lnTo>
                <a:lnTo>
                  <a:pt x="69868" y="382678"/>
                </a:lnTo>
                <a:lnTo>
                  <a:pt x="0" y="381000"/>
                </a:lnTo>
                <a:lnTo>
                  <a:pt x="69868" y="379321"/>
                </a:lnTo>
                <a:lnTo>
                  <a:pt x="134016" y="374542"/>
                </a:lnTo>
                <a:lnTo>
                  <a:pt x="190611" y="367044"/>
                </a:lnTo>
                <a:lnTo>
                  <a:pt x="237819" y="357208"/>
                </a:lnTo>
                <a:lnTo>
                  <a:pt x="296746" y="332054"/>
                </a:lnTo>
                <a:lnTo>
                  <a:pt x="304800" y="317500"/>
                </a:lnTo>
                <a:lnTo>
                  <a:pt x="304800" y="63500"/>
                </a:lnTo>
                <a:lnTo>
                  <a:pt x="312853" y="48945"/>
                </a:lnTo>
                <a:lnTo>
                  <a:pt x="371780" y="23791"/>
                </a:lnTo>
                <a:lnTo>
                  <a:pt x="418988" y="13955"/>
                </a:lnTo>
                <a:lnTo>
                  <a:pt x="475583" y="6457"/>
                </a:lnTo>
                <a:lnTo>
                  <a:pt x="539731" y="1678"/>
                </a:lnTo>
                <a:lnTo>
                  <a:pt x="60960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7848600" y="2514601"/>
            <a:ext cx="1066800" cy="287899"/>
          </a:xfrm>
          <a:prstGeom prst="rect">
            <a:avLst/>
          </a:prstGeom>
          <a:solidFill>
            <a:srgbClr val="FFCC00"/>
          </a:solidFill>
          <a:ln w="9525">
            <a:solidFill>
              <a:srgbClr val="000000"/>
            </a:solidFill>
          </a:ln>
        </p:spPr>
        <p:txBody>
          <a:bodyPr vert="horz" wrap="square" lIns="0" tIns="41275" rIns="0" bIns="0" rtlCol="0">
            <a:spAutoFit/>
          </a:bodyPr>
          <a:lstStyle/>
          <a:p>
            <a:pPr marL="92075">
              <a:spcBef>
                <a:spcPts val="325"/>
              </a:spcBef>
            </a:pPr>
            <a:r>
              <a:rPr sz="1600" spc="-5" dirty="0">
                <a:latin typeface="Arial MT"/>
                <a:cs typeface="Arial MT"/>
              </a:rPr>
              <a:t>Generale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848600" y="3048001"/>
            <a:ext cx="1295400" cy="287899"/>
          </a:xfrm>
          <a:prstGeom prst="rect">
            <a:avLst/>
          </a:prstGeom>
          <a:solidFill>
            <a:srgbClr val="FFCC00"/>
          </a:solidFill>
          <a:ln w="9525">
            <a:solidFill>
              <a:srgbClr val="000000"/>
            </a:solidFill>
          </a:ln>
        </p:spPr>
        <p:txBody>
          <a:bodyPr vert="horz" wrap="square" lIns="0" tIns="41275" rIns="0" bIns="0" rtlCol="0">
            <a:spAutoFit/>
          </a:bodyPr>
          <a:lstStyle/>
          <a:p>
            <a:pPr marL="92075">
              <a:spcBef>
                <a:spcPts val="325"/>
              </a:spcBef>
            </a:pPr>
            <a:r>
              <a:rPr sz="1600" spc="-5" dirty="0">
                <a:latin typeface="Arial MT"/>
                <a:cs typeface="Arial MT"/>
              </a:rPr>
              <a:t>Nutrizionale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010400" y="3581400"/>
            <a:ext cx="609600" cy="838200"/>
          </a:xfrm>
          <a:custGeom>
            <a:avLst/>
            <a:gdLst/>
            <a:ahLst/>
            <a:cxnLst/>
            <a:rect l="l" t="t" r="r" b="b"/>
            <a:pathLst>
              <a:path w="609600" h="838200">
                <a:moveTo>
                  <a:pt x="609600" y="838200"/>
                </a:moveTo>
                <a:lnTo>
                  <a:pt x="539731" y="836356"/>
                </a:lnTo>
                <a:lnTo>
                  <a:pt x="475583" y="831105"/>
                </a:lnTo>
                <a:lnTo>
                  <a:pt x="418988" y="822864"/>
                </a:lnTo>
                <a:lnTo>
                  <a:pt x="371780" y="812050"/>
                </a:lnTo>
                <a:lnTo>
                  <a:pt x="335790" y="799081"/>
                </a:lnTo>
                <a:lnTo>
                  <a:pt x="304800" y="768350"/>
                </a:lnTo>
                <a:lnTo>
                  <a:pt x="304800" y="488950"/>
                </a:lnTo>
                <a:lnTo>
                  <a:pt x="296746" y="472924"/>
                </a:lnTo>
                <a:lnTo>
                  <a:pt x="237819" y="445249"/>
                </a:lnTo>
                <a:lnTo>
                  <a:pt x="190611" y="434435"/>
                </a:lnTo>
                <a:lnTo>
                  <a:pt x="134016" y="426194"/>
                </a:lnTo>
                <a:lnTo>
                  <a:pt x="69868" y="420943"/>
                </a:lnTo>
                <a:lnTo>
                  <a:pt x="0" y="419100"/>
                </a:lnTo>
                <a:lnTo>
                  <a:pt x="69868" y="417256"/>
                </a:lnTo>
                <a:lnTo>
                  <a:pt x="134016" y="412005"/>
                </a:lnTo>
                <a:lnTo>
                  <a:pt x="190611" y="403764"/>
                </a:lnTo>
                <a:lnTo>
                  <a:pt x="237819" y="392950"/>
                </a:lnTo>
                <a:lnTo>
                  <a:pt x="273809" y="379981"/>
                </a:lnTo>
                <a:lnTo>
                  <a:pt x="304800" y="349250"/>
                </a:lnTo>
                <a:lnTo>
                  <a:pt x="304800" y="69850"/>
                </a:lnTo>
                <a:lnTo>
                  <a:pt x="312853" y="53824"/>
                </a:lnTo>
                <a:lnTo>
                  <a:pt x="371780" y="26149"/>
                </a:lnTo>
                <a:lnTo>
                  <a:pt x="418988" y="15335"/>
                </a:lnTo>
                <a:lnTo>
                  <a:pt x="475583" y="7094"/>
                </a:lnTo>
                <a:lnTo>
                  <a:pt x="539731" y="1843"/>
                </a:lnTo>
                <a:lnTo>
                  <a:pt x="60960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7848600" y="3581400"/>
            <a:ext cx="2667000" cy="780342"/>
          </a:xfrm>
          <a:prstGeom prst="rect">
            <a:avLst/>
          </a:prstGeom>
          <a:solidFill>
            <a:srgbClr val="FFCC00"/>
          </a:solidFill>
          <a:ln w="9525">
            <a:solidFill>
              <a:srgbClr val="000000"/>
            </a:solidFill>
          </a:ln>
        </p:spPr>
        <p:txBody>
          <a:bodyPr vert="horz" wrap="square" lIns="0" tIns="41275" rIns="0" bIns="0" rtlCol="0">
            <a:spAutoFit/>
          </a:bodyPr>
          <a:lstStyle/>
          <a:p>
            <a:pPr marL="92075" marR="174625">
              <a:spcBef>
                <a:spcPts val="325"/>
              </a:spcBef>
            </a:pPr>
            <a:r>
              <a:rPr sz="1600" spc="-5" dirty="0">
                <a:latin typeface="Arial MT"/>
                <a:cs typeface="Arial MT"/>
              </a:rPr>
              <a:t>Storia</a:t>
            </a:r>
            <a:r>
              <a:rPr sz="1600" spc="-2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dietetica,</a:t>
            </a:r>
            <a:r>
              <a:rPr sz="1600" spc="-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recall</a:t>
            </a:r>
            <a:r>
              <a:rPr sz="1600" spc="-2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24h,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controllo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diretto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dei 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consumi,</a:t>
            </a:r>
            <a:r>
              <a:rPr sz="1600" spc="-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diario</a:t>
            </a:r>
            <a:r>
              <a:rPr sz="1600" spc="-2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alimentare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086600" y="4572000"/>
            <a:ext cx="533400" cy="838200"/>
          </a:xfrm>
          <a:custGeom>
            <a:avLst/>
            <a:gdLst/>
            <a:ahLst/>
            <a:cxnLst/>
            <a:rect l="l" t="t" r="r" b="b"/>
            <a:pathLst>
              <a:path w="533400" h="838200">
                <a:moveTo>
                  <a:pt x="533400" y="838200"/>
                </a:moveTo>
                <a:lnTo>
                  <a:pt x="462491" y="835707"/>
                </a:lnTo>
                <a:lnTo>
                  <a:pt x="398780" y="828670"/>
                </a:lnTo>
                <a:lnTo>
                  <a:pt x="344805" y="817753"/>
                </a:lnTo>
                <a:lnTo>
                  <a:pt x="303106" y="803618"/>
                </a:lnTo>
                <a:lnTo>
                  <a:pt x="266700" y="768350"/>
                </a:lnTo>
                <a:lnTo>
                  <a:pt x="266700" y="488950"/>
                </a:lnTo>
                <a:lnTo>
                  <a:pt x="257175" y="470370"/>
                </a:lnTo>
                <a:lnTo>
                  <a:pt x="188595" y="439546"/>
                </a:lnTo>
                <a:lnTo>
                  <a:pt x="134620" y="428629"/>
                </a:lnTo>
                <a:lnTo>
                  <a:pt x="70908" y="421592"/>
                </a:lnTo>
                <a:lnTo>
                  <a:pt x="0" y="419100"/>
                </a:lnTo>
                <a:lnTo>
                  <a:pt x="70908" y="416607"/>
                </a:lnTo>
                <a:lnTo>
                  <a:pt x="134619" y="409570"/>
                </a:lnTo>
                <a:lnTo>
                  <a:pt x="188594" y="398652"/>
                </a:lnTo>
                <a:lnTo>
                  <a:pt x="230293" y="384518"/>
                </a:lnTo>
                <a:lnTo>
                  <a:pt x="266700" y="349250"/>
                </a:lnTo>
                <a:lnTo>
                  <a:pt x="266700" y="69850"/>
                </a:lnTo>
                <a:lnTo>
                  <a:pt x="276225" y="51270"/>
                </a:lnTo>
                <a:lnTo>
                  <a:pt x="303106" y="34581"/>
                </a:lnTo>
                <a:lnTo>
                  <a:pt x="344804" y="20446"/>
                </a:lnTo>
                <a:lnTo>
                  <a:pt x="398779" y="9529"/>
                </a:lnTo>
                <a:lnTo>
                  <a:pt x="462491" y="2492"/>
                </a:lnTo>
                <a:lnTo>
                  <a:pt x="53340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7848600" y="4572064"/>
            <a:ext cx="2667000" cy="811119"/>
          </a:xfrm>
          <a:prstGeom prst="rect">
            <a:avLst/>
          </a:prstGeom>
          <a:solidFill>
            <a:srgbClr val="FFCC00"/>
          </a:solidFill>
          <a:ln w="9525">
            <a:solidFill>
              <a:srgbClr val="000000"/>
            </a:solidFill>
          </a:ln>
        </p:spPr>
        <p:txBody>
          <a:bodyPr vert="horz" wrap="square" lIns="0" tIns="41275" rIns="0" bIns="0" rtlCol="0">
            <a:spAutoFit/>
          </a:bodyPr>
          <a:lstStyle/>
          <a:p>
            <a:pPr marL="92075" marR="186055">
              <a:spcBef>
                <a:spcPts val="325"/>
              </a:spcBef>
            </a:pPr>
            <a:r>
              <a:rPr sz="1600" spc="-5" dirty="0">
                <a:latin typeface="Arial MT"/>
                <a:cs typeface="Arial MT"/>
              </a:rPr>
              <a:t>Peso, altezza, BMI, 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circonferenze,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plicometria</a:t>
            </a:r>
            <a:r>
              <a:rPr spc="-5" dirty="0">
                <a:latin typeface="Arial MT"/>
                <a:cs typeface="Arial MT"/>
              </a:rPr>
              <a:t>, </a:t>
            </a:r>
            <a:r>
              <a:rPr spc="-484" dirty="0">
                <a:latin typeface="Arial MT"/>
                <a:cs typeface="Arial MT"/>
              </a:rPr>
              <a:t> </a:t>
            </a:r>
            <a:r>
              <a:rPr sz="1600" spc="-30" dirty="0">
                <a:latin typeface="Arial MT"/>
                <a:cs typeface="Arial MT"/>
              </a:rPr>
              <a:t>BIVA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302500" y="5592267"/>
            <a:ext cx="26924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  <a:tabLst>
                <a:tab pos="255904" algn="l"/>
              </a:tabLst>
            </a:pPr>
            <a:r>
              <a:rPr sz="16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	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848600" y="5562600"/>
            <a:ext cx="2667000" cy="534762"/>
          </a:xfrm>
          <a:prstGeom prst="rect">
            <a:avLst/>
          </a:prstGeom>
          <a:solidFill>
            <a:srgbClr val="FFCC00"/>
          </a:solidFill>
          <a:ln w="9525">
            <a:solidFill>
              <a:srgbClr val="000000"/>
            </a:solidFill>
          </a:ln>
        </p:spPr>
        <p:txBody>
          <a:bodyPr vert="horz" wrap="square" lIns="0" tIns="41910" rIns="0" bIns="0" rtlCol="0">
            <a:spAutoFit/>
          </a:bodyPr>
          <a:lstStyle/>
          <a:p>
            <a:pPr marL="92075" marR="618490">
              <a:spcBef>
                <a:spcPts val="330"/>
              </a:spcBef>
            </a:pPr>
            <a:r>
              <a:rPr sz="1600" spc="-5" dirty="0">
                <a:latin typeface="Arial MT"/>
                <a:cs typeface="Arial MT"/>
              </a:rPr>
              <a:t>Albumina, </a:t>
            </a:r>
            <a:r>
              <a:rPr sz="1600" spc="-35" dirty="0">
                <a:latin typeface="Arial MT"/>
                <a:cs typeface="Arial MT"/>
              </a:rPr>
              <a:t>PAB, </a:t>
            </a:r>
            <a:r>
              <a:rPr sz="1600" spc="-5" dirty="0">
                <a:latin typeface="Arial MT"/>
                <a:cs typeface="Arial MT"/>
              </a:rPr>
              <a:t>PCR,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transferrina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…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162800" y="6172200"/>
            <a:ext cx="609600" cy="457200"/>
          </a:xfrm>
          <a:custGeom>
            <a:avLst/>
            <a:gdLst/>
            <a:ahLst/>
            <a:cxnLst/>
            <a:rect l="l" t="t" r="r" b="b"/>
            <a:pathLst>
              <a:path w="609600" h="457200">
                <a:moveTo>
                  <a:pt x="609600" y="457200"/>
                </a:moveTo>
                <a:lnTo>
                  <a:pt x="528593" y="455839"/>
                </a:lnTo>
                <a:lnTo>
                  <a:pt x="455788" y="451998"/>
                </a:lnTo>
                <a:lnTo>
                  <a:pt x="394096" y="446041"/>
                </a:lnTo>
                <a:lnTo>
                  <a:pt x="346427" y="438330"/>
                </a:lnTo>
                <a:lnTo>
                  <a:pt x="304800" y="419100"/>
                </a:lnTo>
                <a:lnTo>
                  <a:pt x="304800" y="266700"/>
                </a:lnTo>
                <a:lnTo>
                  <a:pt x="293907" y="256570"/>
                </a:lnTo>
                <a:lnTo>
                  <a:pt x="215503" y="239758"/>
                </a:lnTo>
                <a:lnTo>
                  <a:pt x="153811" y="233801"/>
                </a:lnTo>
                <a:lnTo>
                  <a:pt x="81006" y="229960"/>
                </a:lnTo>
                <a:lnTo>
                  <a:pt x="0" y="228600"/>
                </a:lnTo>
                <a:lnTo>
                  <a:pt x="81006" y="227239"/>
                </a:lnTo>
                <a:lnTo>
                  <a:pt x="153811" y="223398"/>
                </a:lnTo>
                <a:lnTo>
                  <a:pt x="215503" y="217441"/>
                </a:lnTo>
                <a:lnTo>
                  <a:pt x="263172" y="209730"/>
                </a:lnTo>
                <a:lnTo>
                  <a:pt x="304800" y="190500"/>
                </a:lnTo>
                <a:lnTo>
                  <a:pt x="304800" y="38100"/>
                </a:lnTo>
                <a:lnTo>
                  <a:pt x="315692" y="27970"/>
                </a:lnTo>
                <a:lnTo>
                  <a:pt x="346427" y="18869"/>
                </a:lnTo>
                <a:lnTo>
                  <a:pt x="394096" y="11158"/>
                </a:lnTo>
                <a:lnTo>
                  <a:pt x="455788" y="5201"/>
                </a:lnTo>
                <a:lnTo>
                  <a:pt x="528593" y="1360"/>
                </a:lnTo>
                <a:lnTo>
                  <a:pt x="60960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7848600" y="6248401"/>
            <a:ext cx="2667000" cy="288541"/>
          </a:xfrm>
          <a:prstGeom prst="rect">
            <a:avLst/>
          </a:prstGeom>
          <a:solidFill>
            <a:srgbClr val="FFCC00"/>
          </a:solidFill>
          <a:ln w="9525">
            <a:solidFill>
              <a:srgbClr val="000000"/>
            </a:solidFill>
          </a:ln>
        </p:spPr>
        <p:txBody>
          <a:bodyPr vert="horz" wrap="square" lIns="0" tIns="41910" rIns="0" bIns="0" rtlCol="0">
            <a:spAutoFit/>
          </a:bodyPr>
          <a:lstStyle/>
          <a:p>
            <a:pPr marL="92075">
              <a:spcBef>
                <a:spcPts val="330"/>
              </a:spcBef>
            </a:pPr>
            <a:r>
              <a:rPr sz="1600" spc="-5" dirty="0">
                <a:latin typeface="Arial MT"/>
                <a:cs typeface="Arial MT"/>
              </a:rPr>
              <a:t>Dinamometria della</a:t>
            </a:r>
            <a:r>
              <a:rPr sz="1600" spc="-3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mano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25" name="object 2"/>
          <p:cNvSpPr txBox="1">
            <a:spLocks/>
          </p:cNvSpPr>
          <p:nvPr/>
        </p:nvSpPr>
        <p:spPr>
          <a:xfrm>
            <a:off x="321892" y="185779"/>
            <a:ext cx="10862416" cy="1133644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12700" marR="5080" indent="1334770" algn="ctr">
              <a:lnSpc>
                <a:spcPct val="100000"/>
              </a:lnSpc>
              <a:spcBef>
                <a:spcPts val="100"/>
              </a:spcBef>
            </a:pPr>
            <a:r>
              <a:rPr lang="it-IT" sz="36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INQUADRAMENTO</a:t>
            </a:r>
          </a:p>
          <a:p>
            <a:pPr marL="12700" marR="5080" indent="1334770" algn="ctr">
              <a:lnSpc>
                <a:spcPct val="100000"/>
              </a:lnSpc>
              <a:spcBef>
                <a:spcPts val="100"/>
              </a:spcBef>
            </a:pPr>
            <a:r>
              <a:rPr lang="it-IT" sz="36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CLINICO-NUTRIZIONALE PREOPERATORIO </a:t>
            </a:r>
            <a:endParaRPr lang="it-IT" sz="3600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73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43250" y="199484"/>
            <a:ext cx="6080760" cy="1120820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t-IT" sz="36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ANAMNESI</a:t>
            </a:r>
            <a:r>
              <a:rPr lang="it-IT" sz="3600" b="0" spc="-3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600" b="0" spc="-5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GENERALE</a:t>
            </a:r>
            <a:r>
              <a:rPr lang="it-IT" sz="3600" b="0" spc="-35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6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sz="3600" b="0" spc="-15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6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NUTRIZIONALE</a:t>
            </a:r>
            <a:endParaRPr lang="it-IT" sz="3600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34855" y="1320304"/>
            <a:ext cx="8364221" cy="5243101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355600" indent="-342900">
              <a:spcBef>
                <a:spcPts val="484"/>
              </a:spcBef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sz="20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Storia</a:t>
            </a:r>
            <a:r>
              <a:rPr sz="20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clinica</a:t>
            </a:r>
            <a:r>
              <a:rPr lang="it-IT" sz="2000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42900">
              <a:spcBef>
                <a:spcPts val="380"/>
              </a:spcBef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Patologia</a:t>
            </a:r>
            <a:r>
              <a:rPr sz="20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sz="20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 e</a:t>
            </a:r>
            <a:r>
              <a:rPr sz="20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comorbidità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42900">
              <a:spcBef>
                <a:spcPts val="390"/>
              </a:spcBef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Terapie</a:t>
            </a:r>
            <a:r>
              <a:rPr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sz="20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atto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42900">
              <a:spcBef>
                <a:spcPts val="384"/>
              </a:spcBef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sz="2000" spc="-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Familiarità</a:t>
            </a: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42900">
              <a:spcBef>
                <a:spcPts val="384"/>
              </a:spcBef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lang="it-IT" sz="2000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Storia di precedenti dietoterapie ( Tipologia , durata ed eventuali somministrazioni di </a:t>
            </a:r>
            <a:r>
              <a:rPr lang="it-IT" sz="2000" spc="-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faramaci</a:t>
            </a:r>
            <a:r>
              <a:rPr lang="it-IT" sz="2000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) </a:t>
            </a:r>
          </a:p>
          <a:p>
            <a:pPr marL="355600" marR="5080" indent="-342900" algn="just">
              <a:lnSpc>
                <a:spcPct val="99700"/>
              </a:lnSpc>
              <a:spcBef>
                <a:spcPts val="400"/>
              </a:spcBef>
              <a:buFont typeface="Wingdings"/>
              <a:buChar char=""/>
              <a:tabLst>
                <a:tab pos="355600" algn="l"/>
              </a:tabLst>
            </a:pPr>
            <a:r>
              <a:rPr sz="2000" spc="-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Sintomatologia</a:t>
            </a:r>
            <a:r>
              <a:rPr sz="2000" spc="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gastrointestinale</a:t>
            </a:r>
            <a:r>
              <a:rPr sz="20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(nausea,</a:t>
            </a:r>
            <a:r>
              <a:rPr sz="200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vomito,</a:t>
            </a:r>
            <a:r>
              <a:rPr sz="200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dolori</a:t>
            </a:r>
            <a:r>
              <a:rPr sz="20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addominali,</a:t>
            </a:r>
            <a:r>
              <a:rPr sz="20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stipsi,</a:t>
            </a:r>
            <a:r>
              <a:rPr sz="20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diarrea)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42900">
              <a:spcBef>
                <a:spcPts val="385"/>
              </a:spcBef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Storia</a:t>
            </a:r>
            <a:r>
              <a:rPr sz="20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</a:t>
            </a:r>
            <a:r>
              <a:rPr sz="20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peso</a:t>
            </a:r>
            <a:r>
              <a:rPr sz="20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(peso</a:t>
            </a:r>
            <a:r>
              <a:rPr sz="20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abituale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pre-malattia,</a:t>
            </a:r>
            <a:r>
              <a:rPr sz="200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peso</a:t>
            </a:r>
            <a:r>
              <a:rPr sz="20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max/min.,</a:t>
            </a:r>
            <a:r>
              <a:rPr sz="200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andamento</a:t>
            </a:r>
            <a:r>
              <a:rPr sz="20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ponderale)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42900">
              <a:spcBef>
                <a:spcPts val="385"/>
              </a:spcBef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sz="2000" spc="-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Intolleranze</a:t>
            </a:r>
            <a:r>
              <a:rPr sz="2000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sz="2000" spc="-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allergie</a:t>
            </a:r>
            <a:endParaRPr lang="it-IT" sz="2000" spc="-5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42900">
              <a:spcBef>
                <a:spcPts val="385"/>
              </a:spcBef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lang="it-IT" sz="2000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Percezione del senso di fame e sazietà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42900">
              <a:spcBef>
                <a:spcPts val="384"/>
              </a:spcBef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Consumo</a:t>
            </a:r>
            <a:r>
              <a:rPr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sz="20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alcolici,</a:t>
            </a:r>
            <a:r>
              <a:rPr sz="20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abitudine</a:t>
            </a:r>
            <a:r>
              <a:rPr sz="20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 fumo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42900">
              <a:spcBef>
                <a:spcPts val="380"/>
              </a:spcBef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Dati</a:t>
            </a:r>
            <a:r>
              <a:rPr sz="20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socio-economici</a:t>
            </a:r>
            <a:r>
              <a:rPr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20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grado</a:t>
            </a:r>
            <a:r>
              <a:rPr sz="20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sz="20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autosufficienza della</a:t>
            </a:r>
            <a:r>
              <a:rPr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persona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42900">
              <a:spcBef>
                <a:spcPts val="390"/>
              </a:spcBef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sz="20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Allettamento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sz="20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attività</a:t>
            </a:r>
            <a:r>
              <a:rPr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fisica</a:t>
            </a: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 al tipo di attività fisica praticata 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99076" y="4692019"/>
            <a:ext cx="1890053" cy="187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34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02976" y="170295"/>
            <a:ext cx="6080760" cy="1120820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t-IT" sz="36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SCREENING NUTRIZIONALE ASSUNZIONE ALIMENTARE </a:t>
            </a:r>
            <a:endParaRPr lang="it-IT" sz="3600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object 8"/>
          <p:cNvGrpSpPr/>
          <p:nvPr/>
        </p:nvGrpSpPr>
        <p:grpSpPr>
          <a:xfrm>
            <a:off x="2440461" y="1320304"/>
            <a:ext cx="8086725" cy="5480685"/>
            <a:chOff x="1249548" y="1639824"/>
            <a:chExt cx="8086725" cy="5480685"/>
          </a:xfrm>
        </p:grpSpPr>
        <p:sp>
          <p:nvSpPr>
            <p:cNvPr id="6" name="object 9"/>
            <p:cNvSpPr/>
            <p:nvPr/>
          </p:nvSpPr>
          <p:spPr>
            <a:xfrm>
              <a:off x="2426068" y="3438143"/>
              <a:ext cx="5979160" cy="3241675"/>
            </a:xfrm>
            <a:custGeom>
              <a:avLst/>
              <a:gdLst/>
              <a:ahLst/>
              <a:cxnLst/>
              <a:rect l="l" t="t" r="r" b="b"/>
              <a:pathLst>
                <a:path w="5979159" h="3241675">
                  <a:moveTo>
                    <a:pt x="2005584" y="2756928"/>
                  </a:moveTo>
                  <a:lnTo>
                    <a:pt x="1920240" y="2714256"/>
                  </a:lnTo>
                  <a:lnTo>
                    <a:pt x="1920240" y="2743212"/>
                  </a:lnTo>
                  <a:lnTo>
                    <a:pt x="56388" y="2743212"/>
                  </a:lnTo>
                  <a:lnTo>
                    <a:pt x="56388" y="1461516"/>
                  </a:lnTo>
                  <a:lnTo>
                    <a:pt x="28956" y="1461516"/>
                  </a:lnTo>
                  <a:lnTo>
                    <a:pt x="28956" y="2756916"/>
                  </a:lnTo>
                  <a:lnTo>
                    <a:pt x="42672" y="2756916"/>
                  </a:lnTo>
                  <a:lnTo>
                    <a:pt x="42672" y="2770644"/>
                  </a:lnTo>
                  <a:lnTo>
                    <a:pt x="1920240" y="2770644"/>
                  </a:lnTo>
                  <a:lnTo>
                    <a:pt x="1920240" y="2799600"/>
                  </a:lnTo>
                  <a:lnTo>
                    <a:pt x="1935480" y="2791980"/>
                  </a:lnTo>
                  <a:lnTo>
                    <a:pt x="2005584" y="2756928"/>
                  </a:lnTo>
                  <a:close/>
                </a:path>
                <a:path w="5979159" h="3241675">
                  <a:moveTo>
                    <a:pt x="3713988" y="2362212"/>
                  </a:moveTo>
                  <a:lnTo>
                    <a:pt x="3686556" y="2362212"/>
                  </a:lnTo>
                  <a:lnTo>
                    <a:pt x="3686556" y="2389644"/>
                  </a:lnTo>
                  <a:lnTo>
                    <a:pt x="3686556" y="3212604"/>
                  </a:lnTo>
                  <a:lnTo>
                    <a:pt x="2089404" y="3212604"/>
                  </a:lnTo>
                  <a:lnTo>
                    <a:pt x="2089404" y="2389644"/>
                  </a:lnTo>
                  <a:lnTo>
                    <a:pt x="3686556" y="2389644"/>
                  </a:lnTo>
                  <a:lnTo>
                    <a:pt x="3686556" y="2362212"/>
                  </a:lnTo>
                  <a:lnTo>
                    <a:pt x="2060448" y="2362212"/>
                  </a:lnTo>
                  <a:lnTo>
                    <a:pt x="2060448" y="3241560"/>
                  </a:lnTo>
                  <a:lnTo>
                    <a:pt x="2074164" y="3241560"/>
                  </a:lnTo>
                  <a:lnTo>
                    <a:pt x="2089404" y="3241560"/>
                  </a:lnTo>
                  <a:lnTo>
                    <a:pt x="3686556" y="3241560"/>
                  </a:lnTo>
                  <a:lnTo>
                    <a:pt x="3700272" y="3241560"/>
                  </a:lnTo>
                  <a:lnTo>
                    <a:pt x="3713988" y="3241560"/>
                  </a:lnTo>
                  <a:lnTo>
                    <a:pt x="3713988" y="2362212"/>
                  </a:lnTo>
                  <a:close/>
                </a:path>
                <a:path w="5979159" h="3241675">
                  <a:moveTo>
                    <a:pt x="5949696" y="1613916"/>
                  </a:moveTo>
                  <a:lnTo>
                    <a:pt x="5920740" y="1613916"/>
                  </a:lnTo>
                  <a:lnTo>
                    <a:pt x="5920740" y="2743212"/>
                  </a:lnTo>
                  <a:lnTo>
                    <a:pt x="3852672" y="2743212"/>
                  </a:lnTo>
                  <a:lnTo>
                    <a:pt x="3852672" y="2714256"/>
                  </a:lnTo>
                  <a:lnTo>
                    <a:pt x="3767328" y="2756928"/>
                  </a:lnTo>
                  <a:lnTo>
                    <a:pt x="3838956" y="2792742"/>
                  </a:lnTo>
                  <a:lnTo>
                    <a:pt x="3852672" y="2799600"/>
                  </a:lnTo>
                  <a:lnTo>
                    <a:pt x="3852672" y="2770644"/>
                  </a:lnTo>
                  <a:lnTo>
                    <a:pt x="5935980" y="2770644"/>
                  </a:lnTo>
                  <a:lnTo>
                    <a:pt x="5935980" y="2756916"/>
                  </a:lnTo>
                  <a:lnTo>
                    <a:pt x="5949696" y="2756916"/>
                  </a:lnTo>
                  <a:lnTo>
                    <a:pt x="5949696" y="1613916"/>
                  </a:lnTo>
                  <a:close/>
                </a:path>
                <a:path w="5979159" h="3241675">
                  <a:moveTo>
                    <a:pt x="5978652" y="537984"/>
                  </a:moveTo>
                  <a:lnTo>
                    <a:pt x="5949696" y="537984"/>
                  </a:lnTo>
                  <a:lnTo>
                    <a:pt x="5949696" y="13728"/>
                  </a:lnTo>
                  <a:lnTo>
                    <a:pt x="5935980" y="13728"/>
                  </a:lnTo>
                  <a:lnTo>
                    <a:pt x="5935980" y="0"/>
                  </a:lnTo>
                  <a:lnTo>
                    <a:pt x="42672" y="0"/>
                  </a:lnTo>
                  <a:lnTo>
                    <a:pt x="42672" y="13728"/>
                  </a:lnTo>
                  <a:lnTo>
                    <a:pt x="28956" y="13728"/>
                  </a:lnTo>
                  <a:lnTo>
                    <a:pt x="28956" y="537984"/>
                  </a:lnTo>
                  <a:lnTo>
                    <a:pt x="0" y="537984"/>
                  </a:lnTo>
                  <a:lnTo>
                    <a:pt x="28956" y="595896"/>
                  </a:lnTo>
                  <a:lnTo>
                    <a:pt x="42672" y="623328"/>
                  </a:lnTo>
                  <a:lnTo>
                    <a:pt x="56388" y="595896"/>
                  </a:lnTo>
                  <a:lnTo>
                    <a:pt x="85344" y="537984"/>
                  </a:lnTo>
                  <a:lnTo>
                    <a:pt x="56388" y="537984"/>
                  </a:lnTo>
                  <a:lnTo>
                    <a:pt x="56388" y="27432"/>
                  </a:lnTo>
                  <a:lnTo>
                    <a:pt x="5920740" y="27432"/>
                  </a:lnTo>
                  <a:lnTo>
                    <a:pt x="5920740" y="537984"/>
                  </a:lnTo>
                  <a:lnTo>
                    <a:pt x="5891784" y="537984"/>
                  </a:lnTo>
                  <a:lnTo>
                    <a:pt x="5920740" y="593890"/>
                  </a:lnTo>
                  <a:lnTo>
                    <a:pt x="5935980" y="623328"/>
                  </a:lnTo>
                  <a:lnTo>
                    <a:pt x="5949696" y="595896"/>
                  </a:lnTo>
                  <a:lnTo>
                    <a:pt x="5978652" y="537984"/>
                  </a:lnTo>
                  <a:close/>
                </a:path>
              </a:pathLst>
            </a:custGeom>
            <a:solidFill>
              <a:srgbClr val="3265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pic>
          <p:nvPicPr>
            <p:cNvPr id="7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49548" y="1639824"/>
              <a:ext cx="8086338" cy="5480304"/>
            </a:xfrm>
            <a:prstGeom prst="rect">
              <a:avLst/>
            </a:prstGeom>
          </p:spPr>
        </p:pic>
      </p:grpSp>
      <p:sp>
        <p:nvSpPr>
          <p:cNvPr id="8" name="object 13"/>
          <p:cNvSpPr txBox="1"/>
          <p:nvPr/>
        </p:nvSpPr>
        <p:spPr>
          <a:xfrm>
            <a:off x="3250759" y="2628403"/>
            <a:ext cx="3596640" cy="980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" algn="ctr">
              <a:spcBef>
                <a:spcPts val="95"/>
              </a:spcBef>
            </a:pPr>
            <a:r>
              <a:rPr sz="1900" b="1" spc="-20" dirty="0">
                <a:solidFill>
                  <a:prstClr val="black"/>
                </a:solidFill>
                <a:latin typeface="Times New Roman"/>
                <a:cs typeface="Times New Roman"/>
              </a:rPr>
              <a:t>Termodinamica</a:t>
            </a:r>
            <a:r>
              <a:rPr sz="1900" b="1" spc="-1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900" b="1" spc="-5" dirty="0">
                <a:solidFill>
                  <a:prstClr val="black"/>
                </a:solidFill>
                <a:latin typeface="Times New Roman"/>
                <a:cs typeface="Times New Roman"/>
              </a:rPr>
              <a:t>e</a:t>
            </a:r>
            <a:endParaRPr sz="19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>
              <a:spcBef>
                <a:spcPts val="30"/>
              </a:spcBef>
            </a:pPr>
            <a:endParaRPr sz="255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algn="ctr"/>
            <a:r>
              <a:rPr sz="1900" b="1" spc="-5" dirty="0">
                <a:solidFill>
                  <a:prstClr val="black"/>
                </a:solidFill>
                <a:latin typeface="Times New Roman"/>
                <a:cs typeface="Times New Roman"/>
              </a:rPr>
              <a:t>componenti</a:t>
            </a:r>
            <a:r>
              <a:rPr sz="1900" b="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900" b="1" spc="-5" dirty="0">
                <a:solidFill>
                  <a:prstClr val="black"/>
                </a:solidFill>
                <a:latin typeface="Times New Roman"/>
                <a:cs typeface="Times New Roman"/>
              </a:rPr>
              <a:t>del bilancio</a:t>
            </a:r>
            <a:r>
              <a:rPr sz="1900" b="1" spc="-1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900" b="1" spc="-5" dirty="0">
                <a:solidFill>
                  <a:prstClr val="black"/>
                </a:solidFill>
                <a:latin typeface="Times New Roman"/>
                <a:cs typeface="Times New Roman"/>
              </a:rPr>
              <a:t>energetico</a:t>
            </a:r>
            <a:endParaRPr sz="19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9" name="object 14"/>
          <p:cNvSpPr txBox="1"/>
          <p:nvPr/>
        </p:nvSpPr>
        <p:spPr>
          <a:xfrm>
            <a:off x="3143250" y="3941583"/>
            <a:ext cx="3611879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9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valutazione</a:t>
            </a:r>
            <a:r>
              <a:rPr sz="1900" b="1" spc="-10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19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dell’introito</a:t>
            </a:r>
            <a:r>
              <a:rPr sz="1900" b="1" spc="-20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19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energetico</a:t>
            </a:r>
            <a:endParaRPr sz="19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0" name="object 15"/>
          <p:cNvSpPr txBox="1"/>
          <p:nvPr/>
        </p:nvSpPr>
        <p:spPr>
          <a:xfrm>
            <a:off x="3143250" y="4680710"/>
            <a:ext cx="4434840" cy="16440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900" b="1" spc="-10" dirty="0">
                <a:solidFill>
                  <a:srgbClr val="CC0000"/>
                </a:solidFill>
                <a:latin typeface="Times New Roman"/>
                <a:cs typeface="Times New Roman"/>
              </a:rPr>
              <a:t>misura/predizione</a:t>
            </a:r>
            <a:r>
              <a:rPr sz="1900" b="1" spc="20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19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del</a:t>
            </a:r>
            <a:r>
              <a:rPr sz="1900" b="1" spc="5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19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dispendio</a:t>
            </a:r>
            <a:r>
              <a:rPr sz="1900" b="1" spc="10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19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energetico</a:t>
            </a:r>
            <a:endParaRPr sz="19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9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>
              <a:spcBef>
                <a:spcPts val="50"/>
              </a:spcBef>
            </a:pPr>
            <a:endParaRPr sz="215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814955" marR="305435" indent="-91440"/>
            <a:r>
              <a:rPr sz="2400" b="1" spc="-90" dirty="0">
                <a:solidFill>
                  <a:srgbClr val="000065"/>
                </a:solidFill>
                <a:latin typeface="Times New Roman"/>
                <a:cs typeface="Times New Roman"/>
              </a:rPr>
              <a:t>STATO</a:t>
            </a:r>
            <a:r>
              <a:rPr sz="2400" b="1" spc="-50" dirty="0">
                <a:solidFill>
                  <a:srgbClr val="000065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0065"/>
                </a:solidFill>
                <a:latin typeface="Times New Roman"/>
                <a:cs typeface="Times New Roman"/>
              </a:rPr>
              <a:t>DI </a:t>
            </a:r>
            <a:r>
              <a:rPr sz="2400" b="1" spc="-585" dirty="0">
                <a:solidFill>
                  <a:srgbClr val="000065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0065"/>
                </a:solidFill>
                <a:latin typeface="Times New Roman"/>
                <a:cs typeface="Times New Roman"/>
              </a:rPr>
              <a:t>SALUTE</a:t>
            </a:r>
            <a:endParaRPr sz="24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1" name="object 16"/>
          <p:cNvSpPr txBox="1"/>
          <p:nvPr/>
        </p:nvSpPr>
        <p:spPr>
          <a:xfrm>
            <a:off x="8983736" y="3735525"/>
            <a:ext cx="1307465" cy="727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9539">
              <a:spcBef>
                <a:spcPts val="100"/>
              </a:spcBef>
            </a:pPr>
            <a:r>
              <a:rPr sz="2300" b="1" spc="-5" dirty="0">
                <a:solidFill>
                  <a:prstClr val="black"/>
                </a:solidFill>
                <a:latin typeface="Times New Roman"/>
                <a:cs typeface="Times New Roman"/>
              </a:rPr>
              <a:t>Bilancio </a:t>
            </a:r>
            <a:r>
              <a:rPr sz="2300" b="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300" b="1" spc="-5" dirty="0">
                <a:solidFill>
                  <a:prstClr val="black"/>
                </a:solidFill>
                <a:latin typeface="Times New Roman"/>
                <a:cs typeface="Times New Roman"/>
              </a:rPr>
              <a:t>e</a:t>
            </a:r>
            <a:r>
              <a:rPr sz="2300" b="1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sz="2300" b="1" spc="-5" dirty="0">
                <a:solidFill>
                  <a:prstClr val="black"/>
                </a:solidFill>
                <a:latin typeface="Times New Roman"/>
                <a:cs typeface="Times New Roman"/>
              </a:rPr>
              <a:t>er</a:t>
            </a:r>
            <a:r>
              <a:rPr sz="2300" b="1" dirty="0">
                <a:solidFill>
                  <a:prstClr val="black"/>
                </a:solidFill>
                <a:latin typeface="Times New Roman"/>
                <a:cs typeface="Times New Roman"/>
              </a:rPr>
              <a:t>g</a:t>
            </a:r>
            <a:r>
              <a:rPr sz="2300" b="1" spc="-5" dirty="0">
                <a:solidFill>
                  <a:prstClr val="black"/>
                </a:solidFill>
                <a:latin typeface="Times New Roman"/>
                <a:cs typeface="Times New Roman"/>
              </a:rPr>
              <a:t>e</a:t>
            </a:r>
            <a:r>
              <a:rPr sz="2300" b="1" dirty="0">
                <a:solidFill>
                  <a:prstClr val="black"/>
                </a:solidFill>
                <a:latin typeface="Times New Roman"/>
                <a:cs typeface="Times New Roman"/>
              </a:rPr>
              <a:t>t</a:t>
            </a:r>
            <a:r>
              <a:rPr sz="2300" b="1" spc="-5" dirty="0">
                <a:solidFill>
                  <a:prstClr val="black"/>
                </a:solidFill>
                <a:latin typeface="Times New Roman"/>
                <a:cs typeface="Times New Roman"/>
              </a:rPr>
              <a:t>ic</a:t>
            </a:r>
            <a:r>
              <a:rPr sz="2300" b="1" dirty="0">
                <a:solidFill>
                  <a:prstClr val="black"/>
                </a:solidFill>
                <a:latin typeface="Times New Roman"/>
                <a:cs typeface="Times New Roman"/>
              </a:rPr>
              <a:t>o</a:t>
            </a:r>
            <a:endParaRPr sz="23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3" name="object 11"/>
          <p:cNvSpPr txBox="1"/>
          <p:nvPr/>
        </p:nvSpPr>
        <p:spPr>
          <a:xfrm>
            <a:off x="2553001" y="1765446"/>
            <a:ext cx="1838325" cy="817244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41275" marR="5080" indent="-29209">
              <a:lnSpc>
                <a:spcPts val="3110"/>
              </a:lnSpc>
              <a:spcBef>
                <a:spcPts val="210"/>
              </a:spcBef>
            </a:pPr>
            <a:r>
              <a:rPr sz="2600" b="1" dirty="0">
                <a:solidFill>
                  <a:srgbClr val="000065"/>
                </a:solidFill>
                <a:latin typeface="Times New Roman"/>
                <a:cs typeface="Times New Roman"/>
              </a:rPr>
              <a:t>U</a:t>
            </a:r>
            <a:r>
              <a:rPr sz="2600" b="1" spc="-5" dirty="0">
                <a:solidFill>
                  <a:srgbClr val="000065"/>
                </a:solidFill>
                <a:latin typeface="Times New Roman"/>
                <a:cs typeface="Times New Roman"/>
              </a:rPr>
              <a:t>tili</a:t>
            </a:r>
            <a:r>
              <a:rPr sz="2600" b="1" spc="-20" dirty="0">
                <a:solidFill>
                  <a:srgbClr val="000065"/>
                </a:solidFill>
                <a:latin typeface="Times New Roman"/>
                <a:cs typeface="Times New Roman"/>
              </a:rPr>
              <a:t>zz</a:t>
            </a:r>
            <a:r>
              <a:rPr sz="2600" b="1" spc="5" dirty="0">
                <a:solidFill>
                  <a:srgbClr val="000065"/>
                </a:solidFill>
                <a:latin typeface="Times New Roman"/>
                <a:cs typeface="Times New Roman"/>
              </a:rPr>
              <a:t>a</a:t>
            </a:r>
            <a:r>
              <a:rPr sz="2600" b="1" spc="-20" dirty="0">
                <a:solidFill>
                  <a:srgbClr val="000065"/>
                </a:solidFill>
                <a:latin typeface="Times New Roman"/>
                <a:cs typeface="Times New Roman"/>
              </a:rPr>
              <a:t>z</a:t>
            </a:r>
            <a:r>
              <a:rPr sz="2600" b="1" spc="-5" dirty="0">
                <a:solidFill>
                  <a:srgbClr val="000065"/>
                </a:solidFill>
                <a:latin typeface="Times New Roman"/>
                <a:cs typeface="Times New Roman"/>
              </a:rPr>
              <a:t>i</a:t>
            </a:r>
            <a:r>
              <a:rPr sz="2600" b="1" spc="5" dirty="0">
                <a:solidFill>
                  <a:srgbClr val="000065"/>
                </a:solidFill>
                <a:latin typeface="Times New Roman"/>
                <a:cs typeface="Times New Roman"/>
              </a:rPr>
              <a:t>o</a:t>
            </a:r>
            <a:r>
              <a:rPr sz="2600" b="1" dirty="0">
                <a:solidFill>
                  <a:srgbClr val="000065"/>
                </a:solidFill>
                <a:latin typeface="Times New Roman"/>
                <a:cs typeface="Times New Roman"/>
              </a:rPr>
              <a:t>ne  dei</a:t>
            </a:r>
            <a:r>
              <a:rPr sz="2600" b="1" spc="-55" dirty="0">
                <a:solidFill>
                  <a:srgbClr val="000065"/>
                </a:solidFill>
                <a:latin typeface="Times New Roman"/>
                <a:cs typeface="Times New Roman"/>
              </a:rPr>
              <a:t> </a:t>
            </a:r>
            <a:r>
              <a:rPr sz="2600" b="1" spc="-5" dirty="0">
                <a:solidFill>
                  <a:srgbClr val="000065"/>
                </a:solidFill>
                <a:latin typeface="Times New Roman"/>
                <a:cs typeface="Times New Roman"/>
              </a:rPr>
              <a:t>nutrienti</a:t>
            </a:r>
            <a:endParaRPr sz="26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4" name="object 3"/>
          <p:cNvSpPr txBox="1"/>
          <p:nvPr/>
        </p:nvSpPr>
        <p:spPr>
          <a:xfrm>
            <a:off x="5591810" y="1689695"/>
            <a:ext cx="198628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80035">
              <a:spcBef>
                <a:spcPts val="100"/>
              </a:spcBef>
            </a:pPr>
            <a:r>
              <a:rPr sz="2400" b="1" spc="-90" dirty="0">
                <a:solidFill>
                  <a:srgbClr val="000065"/>
                </a:solidFill>
                <a:latin typeface="Times New Roman"/>
                <a:cs typeface="Times New Roman"/>
              </a:rPr>
              <a:t>STATO</a:t>
            </a:r>
            <a:r>
              <a:rPr sz="2400" b="1" spc="5" dirty="0">
                <a:solidFill>
                  <a:srgbClr val="000065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0065"/>
                </a:solidFill>
                <a:latin typeface="Times New Roman"/>
                <a:cs typeface="Times New Roman"/>
              </a:rPr>
              <a:t>DI </a:t>
            </a:r>
            <a:r>
              <a:rPr sz="2400" b="1" dirty="0">
                <a:solidFill>
                  <a:srgbClr val="000065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000065"/>
                </a:solidFill>
                <a:latin typeface="Times New Roman"/>
                <a:cs typeface="Times New Roman"/>
              </a:rPr>
              <a:t>NU</a:t>
            </a:r>
            <a:r>
              <a:rPr sz="2400" b="1" spc="-5" dirty="0">
                <a:solidFill>
                  <a:srgbClr val="000065"/>
                </a:solidFill>
                <a:latin typeface="Times New Roman"/>
                <a:cs typeface="Times New Roman"/>
              </a:rPr>
              <a:t>T</a:t>
            </a:r>
            <a:r>
              <a:rPr sz="2400" b="1" spc="-10" dirty="0">
                <a:solidFill>
                  <a:srgbClr val="000065"/>
                </a:solidFill>
                <a:latin typeface="Times New Roman"/>
                <a:cs typeface="Times New Roman"/>
              </a:rPr>
              <a:t>R</a:t>
            </a:r>
            <a:r>
              <a:rPr sz="2400" b="1" spc="-5" dirty="0">
                <a:solidFill>
                  <a:srgbClr val="000065"/>
                </a:solidFill>
                <a:latin typeface="Times New Roman"/>
                <a:cs typeface="Times New Roman"/>
              </a:rPr>
              <a:t>I</a:t>
            </a:r>
            <a:r>
              <a:rPr sz="2400" b="1" spc="-30" dirty="0">
                <a:solidFill>
                  <a:srgbClr val="000065"/>
                </a:solidFill>
                <a:latin typeface="Times New Roman"/>
                <a:cs typeface="Times New Roman"/>
              </a:rPr>
              <a:t>Z</a:t>
            </a:r>
            <a:r>
              <a:rPr sz="2400" b="1" spc="-5" dirty="0">
                <a:solidFill>
                  <a:srgbClr val="000065"/>
                </a:solidFill>
                <a:latin typeface="Times New Roman"/>
                <a:cs typeface="Times New Roman"/>
              </a:rPr>
              <a:t>I</a:t>
            </a:r>
            <a:r>
              <a:rPr sz="2400" b="1" dirty="0">
                <a:solidFill>
                  <a:srgbClr val="000065"/>
                </a:solidFill>
                <a:latin typeface="Times New Roman"/>
                <a:cs typeface="Times New Roman"/>
              </a:rPr>
              <a:t>ONE</a:t>
            </a:r>
            <a:endParaRPr sz="24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2231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>
            <a:spLocks/>
          </p:cNvSpPr>
          <p:nvPr/>
        </p:nvSpPr>
        <p:spPr>
          <a:xfrm>
            <a:off x="2968487" y="215285"/>
            <a:ext cx="7690781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36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APPORTI</a:t>
            </a:r>
            <a:r>
              <a:rPr lang="it-IT" sz="3600" b="0" spc="-15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6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lang="it-IT" sz="3600" b="0" spc="-5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ENERGIA</a:t>
            </a:r>
            <a:r>
              <a:rPr lang="it-IT" sz="3600" b="0" spc="-2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600" b="0" spc="-5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sz="3600" b="0" spc="-15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6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NUTRIENTI</a:t>
            </a:r>
            <a:endParaRPr lang="it-IT" sz="3600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bject 4"/>
          <p:cNvSpPr txBox="1"/>
          <p:nvPr/>
        </p:nvSpPr>
        <p:spPr>
          <a:xfrm>
            <a:off x="1879514" y="1808081"/>
            <a:ext cx="10312486" cy="4817729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>
              <a:spcBef>
                <a:spcPts val="15"/>
              </a:spcBef>
            </a:pPr>
            <a:endParaRPr sz="1600" dirty="0">
              <a:solidFill>
                <a:prstClr val="black"/>
              </a:solidFill>
              <a:latin typeface="Arial MT"/>
              <a:cs typeface="Arial MT"/>
            </a:endParaRPr>
          </a:p>
          <a:p>
            <a:pPr marL="788035">
              <a:spcBef>
                <a:spcPts val="5"/>
              </a:spcBef>
            </a:pPr>
            <a:r>
              <a:rPr lang="it-IT" b="1" spc="-5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b="1" spc="-5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Una</a:t>
            </a:r>
            <a:r>
              <a:rPr b="1" spc="5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-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buona</a:t>
            </a:r>
            <a:r>
              <a:rPr b="1" spc="1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anamnesi</a:t>
            </a:r>
            <a:r>
              <a:rPr b="1" spc="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è</a:t>
            </a:r>
            <a:r>
              <a:rPr b="1" spc="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r>
              <a:rPr b="1" spc="1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-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punto</a:t>
            </a:r>
            <a:r>
              <a:rPr b="1" spc="2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focale</a:t>
            </a:r>
            <a:r>
              <a:rPr b="1" spc="2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b="1" spc="2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-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una</a:t>
            </a:r>
            <a:r>
              <a:rPr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prescrizione</a:t>
            </a:r>
            <a:r>
              <a:rPr b="1" spc="2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dietetica.</a:t>
            </a:r>
            <a:endParaRPr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40"/>
              </a:spcBef>
            </a:pPr>
            <a:endParaRPr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05459" algn="ctr"/>
            <a:r>
              <a:rPr b="1" spc="-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DIARIO</a:t>
            </a:r>
            <a:r>
              <a:rPr b="1" spc="-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-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ALIMENTARE</a:t>
            </a:r>
            <a:endParaRPr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35"/>
              </a:spcBef>
            </a:pPr>
            <a:endParaRPr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9435" indent="-217170">
              <a:lnSpc>
                <a:spcPts val="1914"/>
              </a:lnSpc>
              <a:buFont typeface="Wingdings"/>
              <a:buChar char=""/>
              <a:tabLst>
                <a:tab pos="1830070" algn="l"/>
              </a:tabLst>
            </a:pP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Registrazione</a:t>
            </a:r>
            <a:r>
              <a:rPr spc="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prospettica</a:t>
            </a:r>
            <a:r>
              <a:rPr spc="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dell’alimentazione</a:t>
            </a:r>
            <a:r>
              <a:rPr spc="-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</a:t>
            </a:r>
            <a:r>
              <a:rPr spc="3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</a:t>
            </a:r>
            <a:r>
              <a:rPr spc="2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spc="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spc="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spc="2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giorni.</a:t>
            </a:r>
            <a:endParaRPr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9435" indent="-217170">
              <a:lnSpc>
                <a:spcPts val="1914"/>
              </a:lnSpc>
              <a:buFont typeface="Wingdings"/>
              <a:buChar char=""/>
              <a:tabLst>
                <a:tab pos="1830070" algn="l"/>
              </a:tabLst>
            </a:pP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Prevede</a:t>
            </a:r>
            <a:r>
              <a:rPr spc="2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spc="-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partecipazione</a:t>
            </a:r>
            <a:r>
              <a:rPr spc="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attiva</a:t>
            </a:r>
            <a:r>
              <a:rPr spc="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pc="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cosciente del</a:t>
            </a:r>
            <a:r>
              <a:rPr spc="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soggetto</a:t>
            </a:r>
            <a:r>
              <a:rPr spc="2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spc="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aiuto</a:t>
            </a:r>
            <a:r>
              <a:rPr spc="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</a:t>
            </a:r>
            <a:r>
              <a:rPr spc="2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parte</a:t>
            </a:r>
            <a:endParaRPr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41500">
              <a:spcBef>
                <a:spcPts val="5"/>
              </a:spcBef>
            </a:pP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</a:t>
            </a:r>
            <a:r>
              <a:rPr spc="-4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caregiver.</a:t>
            </a:r>
            <a:endParaRPr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9435" indent="-217170">
              <a:buFont typeface="Wingdings"/>
              <a:buChar char=""/>
              <a:tabLst>
                <a:tab pos="1830070" algn="l"/>
              </a:tabLst>
            </a:pP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Riferite</a:t>
            </a:r>
            <a:r>
              <a:rPr spc="1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misure</a:t>
            </a:r>
            <a:r>
              <a:rPr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casalinghe</a:t>
            </a:r>
            <a:r>
              <a:rPr spc="-2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spc="2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pesi degli alimenti</a:t>
            </a:r>
            <a:endParaRPr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12900" marR="285750">
              <a:spcBef>
                <a:spcPts val="10"/>
              </a:spcBef>
              <a:buFont typeface="Wingdings"/>
              <a:buChar char=""/>
              <a:tabLst>
                <a:tab pos="1830070" algn="l"/>
              </a:tabLst>
            </a:pP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È</a:t>
            </a:r>
            <a:r>
              <a:rPr spc="2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</a:t>
            </a:r>
            <a:r>
              <a:rPr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strumento</a:t>
            </a:r>
            <a:r>
              <a:rPr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elettivo</a:t>
            </a:r>
            <a:r>
              <a:rPr spc="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</a:t>
            </a:r>
            <a:r>
              <a:rPr spc="2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l’automonitoraggio</a:t>
            </a:r>
            <a:r>
              <a:rPr spc="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degli introiti</a:t>
            </a:r>
            <a:r>
              <a:rPr spc="1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alimentari</a:t>
            </a:r>
            <a:r>
              <a:rPr spc="1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spc="-43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delle</a:t>
            </a:r>
            <a:r>
              <a:rPr spc="-1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circostanze</a:t>
            </a:r>
            <a:r>
              <a:rPr spc="-1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entro</a:t>
            </a:r>
            <a:r>
              <a:rPr spc="1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cui avviene</a:t>
            </a:r>
            <a:r>
              <a:rPr spc="-1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l’atto</a:t>
            </a: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alimentare.</a:t>
            </a:r>
            <a:endParaRPr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9350" algn="ctr">
              <a:spcBef>
                <a:spcPts val="1430"/>
              </a:spcBef>
            </a:pPr>
            <a:r>
              <a:rPr b="1" spc="-1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RECALL</a:t>
            </a:r>
            <a:r>
              <a:rPr b="1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</a:t>
            </a:r>
            <a:r>
              <a:rPr b="1" spc="-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-5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ORE</a:t>
            </a:r>
            <a:r>
              <a:rPr lang="it-IT" b="1" spc="-5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 FFQ FREQUENZA DEGLI ALIMENTI </a:t>
            </a:r>
            <a:endParaRPr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0"/>
              </a:spcBef>
            </a:pPr>
            <a:endParaRPr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59914" marR="852169" lvl="1" indent="-170815">
              <a:lnSpc>
                <a:spcPct val="100600"/>
              </a:lnSpc>
              <a:buSzPct val="93750"/>
              <a:buFont typeface="Wingdings"/>
              <a:buChar char=""/>
              <a:tabLst>
                <a:tab pos="1849755" algn="l"/>
              </a:tabLst>
            </a:pP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Registrazione,</a:t>
            </a:r>
            <a:r>
              <a:rPr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mediante</a:t>
            </a:r>
            <a:r>
              <a:rPr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intervista</a:t>
            </a:r>
            <a:r>
              <a:rPr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</a:t>
            </a:r>
            <a:r>
              <a:rPr spc="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parte</a:t>
            </a:r>
            <a:r>
              <a:rPr spc="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spc="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</a:t>
            </a:r>
            <a:r>
              <a:rPr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dietista,</a:t>
            </a:r>
            <a:r>
              <a:rPr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dei </a:t>
            </a:r>
            <a:r>
              <a:rPr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consumi</a:t>
            </a:r>
            <a:r>
              <a:rPr spc="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alimentari effettuati</a:t>
            </a:r>
            <a:r>
              <a:rPr spc="3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nelle</a:t>
            </a:r>
            <a:r>
              <a:rPr spc="-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ore</a:t>
            </a:r>
            <a:r>
              <a:rPr spc="1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precedenti</a:t>
            </a:r>
            <a:r>
              <a:rPr spc="2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l’intervista.</a:t>
            </a:r>
          </a:p>
          <a:p>
            <a:pPr marL="1689100" marR="627380" lvl="1">
              <a:buSzPct val="93750"/>
              <a:buFont typeface="Wingdings"/>
              <a:buChar char=""/>
              <a:tabLst>
                <a:tab pos="1849755" algn="l"/>
              </a:tabLst>
            </a:pP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Può</a:t>
            </a:r>
            <a:r>
              <a:rPr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prevedere</a:t>
            </a:r>
            <a:r>
              <a:rPr spc="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l’utilizzo</a:t>
            </a:r>
            <a:r>
              <a:rPr spc="-4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spc="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una</a:t>
            </a:r>
            <a:r>
              <a:rPr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lista</a:t>
            </a:r>
            <a:r>
              <a:rPr spc="-1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spc="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alimenti</a:t>
            </a:r>
            <a:r>
              <a:rPr spc="-1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(Quick</a:t>
            </a:r>
            <a:r>
              <a:rPr spc="1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list) </a:t>
            </a:r>
            <a:r>
              <a:rPr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opportunamente</a:t>
            </a:r>
            <a:r>
              <a:rPr spc="4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predisposta</a:t>
            </a:r>
            <a:r>
              <a:rPr spc="1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spc="1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l’intervistatore</a:t>
            </a:r>
            <a:r>
              <a:rPr spc="1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legge</a:t>
            </a:r>
            <a:r>
              <a:rPr spc="1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</a:t>
            </a:r>
            <a:r>
              <a:rPr spc="3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stimolare </a:t>
            </a:r>
            <a:r>
              <a:rPr spc="-4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r>
              <a:rPr spc="-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ricordo</a:t>
            </a:r>
            <a:r>
              <a:rPr spc="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dell’intervistato.</a:t>
            </a:r>
            <a:endParaRPr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204685" y="927250"/>
            <a:ext cx="10987315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404495">
              <a:lnSpc>
                <a:spcPts val="1910"/>
              </a:lnSpc>
              <a:spcBef>
                <a:spcPts val="165"/>
              </a:spcBef>
            </a:pPr>
            <a:r>
              <a:rPr lang="it-IT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registrazione</a:t>
            </a:r>
            <a:r>
              <a:rPr lang="it-IT" spc="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dei</a:t>
            </a:r>
            <a:r>
              <a:rPr lang="it-IT" spc="1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consumi</a:t>
            </a:r>
            <a:r>
              <a:rPr lang="it-IT" spc="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alimentari</a:t>
            </a:r>
            <a:r>
              <a:rPr lang="it-IT" spc="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è</a:t>
            </a:r>
            <a:r>
              <a:rPr lang="it-IT" spc="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un’indagine</a:t>
            </a:r>
            <a:r>
              <a:rPr lang="it-IT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indispensabile</a:t>
            </a:r>
            <a:r>
              <a:rPr lang="it-IT" spc="-1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</a:t>
            </a:r>
            <a:r>
              <a:rPr lang="it-IT" spc="1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valutare</a:t>
            </a:r>
            <a:r>
              <a:rPr lang="it-IT" spc="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</a:t>
            </a:r>
            <a:r>
              <a:rPr lang="it-IT" spc="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stato </a:t>
            </a:r>
            <a:r>
              <a:rPr lang="it-IT" spc="-43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nutrizionale. </a:t>
            </a:r>
            <a:endParaRPr lang="it-IT" spc="-5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404495">
              <a:lnSpc>
                <a:spcPts val="1910"/>
              </a:lnSpc>
              <a:spcBef>
                <a:spcPts val="165"/>
              </a:spcBef>
            </a:pPr>
            <a:r>
              <a:rPr lang="it-IT" spc="-5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Oltre </a:t>
            </a:r>
            <a:r>
              <a:rPr lang="it-IT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all’identificazione di aspetti </a:t>
            </a:r>
            <a:r>
              <a:rPr lang="it-IT" spc="-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</a:t>
            </a:r>
            <a:r>
              <a:rPr lang="it-IT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-psicologici di interesse Nutrizionale ( Grado di </a:t>
            </a:r>
            <a:r>
              <a:rPr lang="it-IT" spc="-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Iperfagia</a:t>
            </a:r>
            <a:r>
              <a:rPr lang="it-IT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Atteggiamento verso il cibo, grado di </a:t>
            </a:r>
            <a:r>
              <a:rPr lang="it-IT" spc="-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egodistonia</a:t>
            </a:r>
            <a:r>
              <a:rPr lang="it-IT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rispetto alla malattia e eventuali sintomi correlati  a disturbi del comportamento </a:t>
            </a:r>
            <a:r>
              <a:rPr lang="it-IT" spc="-5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alimentare)</a:t>
            </a:r>
            <a:endParaRPr lang="it-IT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Diario Alimentare - DIETETICA &amp; NUTRIZI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71" y="2265176"/>
            <a:ext cx="2126658" cy="195176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Lo screening e la valutazione dello stato nutriziona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26" y="5064233"/>
            <a:ext cx="2314575" cy="1390651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99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 txBox="1">
            <a:spLocks/>
          </p:cNvSpPr>
          <p:nvPr/>
        </p:nvSpPr>
        <p:spPr>
          <a:xfrm>
            <a:off x="1025128" y="221733"/>
            <a:ext cx="1034494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36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ANALISI DEL COMPORTAMENTO ALIMENTARE </a:t>
            </a:r>
            <a:endParaRPr lang="it-IT" sz="3600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64003" y="917912"/>
            <a:ext cx="6212568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Un’indagine accurata deve identificare la presenza di un comportamento </a:t>
            </a: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alimentare specifico come :</a:t>
            </a:r>
          </a:p>
          <a:p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Snack </a:t>
            </a:r>
            <a:r>
              <a:rPr lang="it-IT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eating</a:t>
            </a: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 abuso di snack) Grazing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Piluccamento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LOC (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loss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control) e </a:t>
            </a: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BED ( Bing </a:t>
            </a:r>
            <a:r>
              <a:rPr lang="it-IT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eating</a:t>
            </a: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disorder</a:t>
            </a: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) </a:t>
            </a:r>
            <a:r>
              <a:rPr lang="it-IT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Sweet</a:t>
            </a: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Eating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in quanto questi comportamenti sono significativamente correlati </a:t>
            </a: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alla mancata perdita di peso e al recupero 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 peso </a:t>
            </a: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perso. </a:t>
            </a:r>
          </a:p>
          <a:p>
            <a:endParaRPr lang="it-IT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Fattori predittivi per il recupero  del peso : </a:t>
            </a:r>
          </a:p>
          <a:p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Ridotto controllo del </a:t>
            </a:r>
            <a:r>
              <a:rPr lang="it-IT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food</a:t>
            </a: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urges</a:t>
            </a: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 desiderio selettivo del cibo)</a:t>
            </a:r>
          </a:p>
          <a:p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Scarso </a:t>
            </a:r>
            <a:r>
              <a:rPr lang="it-IT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well-being</a:t>
            </a: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 mancata disponibilità a un adeguato follow-up </a:t>
            </a: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Individuare pattern alimentari disfunzionali nella fase di </a:t>
            </a: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inquadramento preoperatorio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è di grande utilità per la scelta del </a:t>
            </a: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percorso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più idoneo per il </a:t>
            </a: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paziente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 personalizzare </a:t>
            </a: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6571" y="2337985"/>
            <a:ext cx="5252948" cy="4113257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10276113" y="6509100"/>
            <a:ext cx="94923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Obes</a:t>
            </a:r>
            <a:r>
              <a:rPr lang="it-IT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Surg</a:t>
            </a:r>
            <a:r>
              <a:rPr lang="it-IT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2009 </a:t>
            </a:r>
            <a:r>
              <a:rPr lang="it-IT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Sep;19(9</a:t>
            </a:r>
            <a:r>
              <a:rPr lang="it-IT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it-IT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7347" y="834219"/>
            <a:ext cx="1502833" cy="144590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0180" y="776689"/>
            <a:ext cx="1552792" cy="143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26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77017" y="1964050"/>
            <a:ext cx="1807861" cy="689258"/>
          </a:xfrm>
          <a:custGeom>
            <a:avLst/>
            <a:gdLst/>
            <a:ahLst/>
            <a:cxnLst/>
            <a:rect l="l" t="t" r="r" b="b"/>
            <a:pathLst>
              <a:path w="1991995" h="759460">
                <a:moveTo>
                  <a:pt x="1991868" y="0"/>
                </a:moveTo>
                <a:lnTo>
                  <a:pt x="1962912" y="0"/>
                </a:lnTo>
                <a:lnTo>
                  <a:pt x="1962912" y="28956"/>
                </a:lnTo>
                <a:lnTo>
                  <a:pt x="1962912" y="729996"/>
                </a:lnTo>
                <a:lnTo>
                  <a:pt x="28956" y="729996"/>
                </a:lnTo>
                <a:lnTo>
                  <a:pt x="28956" y="28956"/>
                </a:lnTo>
                <a:lnTo>
                  <a:pt x="1962912" y="28956"/>
                </a:lnTo>
                <a:lnTo>
                  <a:pt x="1962912" y="0"/>
                </a:lnTo>
                <a:lnTo>
                  <a:pt x="0" y="0"/>
                </a:lnTo>
                <a:lnTo>
                  <a:pt x="0" y="758952"/>
                </a:lnTo>
                <a:lnTo>
                  <a:pt x="13716" y="758952"/>
                </a:lnTo>
                <a:lnTo>
                  <a:pt x="28956" y="758952"/>
                </a:lnTo>
                <a:lnTo>
                  <a:pt x="1962912" y="758952"/>
                </a:lnTo>
                <a:lnTo>
                  <a:pt x="1978152" y="758952"/>
                </a:lnTo>
                <a:lnTo>
                  <a:pt x="1991868" y="758952"/>
                </a:lnTo>
                <a:lnTo>
                  <a:pt x="1991868" y="0"/>
                </a:lnTo>
                <a:close/>
              </a:path>
            </a:pathLst>
          </a:custGeom>
          <a:solidFill>
            <a:srgbClr val="3232CC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3" name="object 3"/>
          <p:cNvSpPr txBox="1"/>
          <p:nvPr/>
        </p:nvSpPr>
        <p:spPr>
          <a:xfrm>
            <a:off x="5522347" y="3706315"/>
            <a:ext cx="1267289" cy="570253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92493" marR="4611" indent="-181543">
              <a:spcBef>
                <a:spcPts val="91"/>
              </a:spcBef>
            </a:pPr>
            <a:r>
              <a:rPr sz="1815" b="1" spc="-5" dirty="0">
                <a:solidFill>
                  <a:srgbClr val="3232CC"/>
                </a:solidFill>
                <a:latin typeface="Times New Roman"/>
                <a:cs typeface="Times New Roman"/>
              </a:rPr>
              <a:t>F</a:t>
            </a:r>
            <a:r>
              <a:rPr sz="1815" b="1" dirty="0">
                <a:solidFill>
                  <a:srgbClr val="3232CC"/>
                </a:solidFill>
                <a:latin typeface="Times New Roman"/>
                <a:cs typeface="Times New Roman"/>
              </a:rPr>
              <a:t>un</a:t>
            </a:r>
            <a:r>
              <a:rPr sz="1815" b="1" spc="-14" dirty="0">
                <a:solidFill>
                  <a:srgbClr val="3232CC"/>
                </a:solidFill>
                <a:latin typeface="Times New Roman"/>
                <a:cs typeface="Times New Roman"/>
              </a:rPr>
              <a:t>z</a:t>
            </a:r>
            <a:r>
              <a:rPr sz="1815" b="1" spc="-9" dirty="0">
                <a:solidFill>
                  <a:srgbClr val="3232CC"/>
                </a:solidFill>
                <a:latin typeface="Times New Roman"/>
                <a:cs typeface="Times New Roman"/>
              </a:rPr>
              <a:t>i</a:t>
            </a:r>
            <a:r>
              <a:rPr sz="1815" b="1" spc="5" dirty="0">
                <a:solidFill>
                  <a:srgbClr val="3232CC"/>
                </a:solidFill>
                <a:latin typeface="Times New Roman"/>
                <a:cs typeface="Times New Roman"/>
              </a:rPr>
              <a:t>o</a:t>
            </a:r>
            <a:r>
              <a:rPr sz="1815" b="1" dirty="0">
                <a:solidFill>
                  <a:srgbClr val="3232CC"/>
                </a:solidFill>
                <a:latin typeface="Times New Roman"/>
                <a:cs typeface="Times New Roman"/>
              </a:rPr>
              <a:t>n</a:t>
            </a:r>
            <a:r>
              <a:rPr sz="1815" b="1" spc="5" dirty="0">
                <a:solidFill>
                  <a:srgbClr val="3232CC"/>
                </a:solidFill>
                <a:latin typeface="Times New Roman"/>
                <a:cs typeface="Times New Roman"/>
              </a:rPr>
              <a:t>a</a:t>
            </a:r>
            <a:r>
              <a:rPr sz="1815" b="1" spc="-9" dirty="0">
                <a:solidFill>
                  <a:srgbClr val="3232CC"/>
                </a:solidFill>
                <a:latin typeface="Times New Roman"/>
                <a:cs typeface="Times New Roman"/>
              </a:rPr>
              <a:t>li</a:t>
            </a:r>
            <a:r>
              <a:rPr sz="1815" b="1" dirty="0">
                <a:solidFill>
                  <a:srgbClr val="3232CC"/>
                </a:solidFill>
                <a:latin typeface="Times New Roman"/>
                <a:cs typeface="Times New Roman"/>
              </a:rPr>
              <a:t>tà  </a:t>
            </a:r>
            <a:r>
              <a:rPr sz="1815" b="1" spc="-5" dirty="0">
                <a:solidFill>
                  <a:srgbClr val="3232CC"/>
                </a:solidFill>
                <a:latin typeface="Times New Roman"/>
                <a:cs typeface="Times New Roman"/>
              </a:rPr>
              <a:t>corporea</a:t>
            </a:r>
            <a:endParaRPr sz="1815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281681" y="3721529"/>
            <a:ext cx="1036192" cy="570253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 marR="4611" indent="102010">
              <a:spcBef>
                <a:spcPts val="91"/>
              </a:spcBef>
            </a:pPr>
            <a:r>
              <a:rPr sz="1815" b="1" spc="-5" dirty="0">
                <a:solidFill>
                  <a:srgbClr val="3232CC"/>
                </a:solidFill>
                <a:latin typeface="Times New Roman"/>
                <a:cs typeface="Times New Roman"/>
              </a:rPr>
              <a:t>Bilancio </a:t>
            </a:r>
            <a:r>
              <a:rPr sz="1815" b="1" dirty="0">
                <a:solidFill>
                  <a:srgbClr val="3232CC"/>
                </a:solidFill>
                <a:latin typeface="Times New Roman"/>
                <a:cs typeface="Times New Roman"/>
              </a:rPr>
              <a:t> </a:t>
            </a:r>
            <a:r>
              <a:rPr sz="1815" b="1" spc="-5" dirty="0">
                <a:solidFill>
                  <a:srgbClr val="3232CC"/>
                </a:solidFill>
                <a:latin typeface="Times New Roman"/>
                <a:cs typeface="Times New Roman"/>
              </a:rPr>
              <a:t>e</a:t>
            </a:r>
            <a:r>
              <a:rPr sz="1815" b="1" dirty="0">
                <a:solidFill>
                  <a:srgbClr val="3232CC"/>
                </a:solidFill>
                <a:latin typeface="Times New Roman"/>
                <a:cs typeface="Times New Roman"/>
              </a:rPr>
              <a:t>n</a:t>
            </a:r>
            <a:r>
              <a:rPr sz="1815" b="1" spc="-5" dirty="0">
                <a:solidFill>
                  <a:srgbClr val="3232CC"/>
                </a:solidFill>
                <a:latin typeface="Times New Roman"/>
                <a:cs typeface="Times New Roman"/>
              </a:rPr>
              <a:t>er</a:t>
            </a:r>
            <a:r>
              <a:rPr sz="1815" b="1" spc="5" dirty="0">
                <a:solidFill>
                  <a:srgbClr val="3232CC"/>
                </a:solidFill>
                <a:latin typeface="Times New Roman"/>
                <a:cs typeface="Times New Roman"/>
              </a:rPr>
              <a:t>g</a:t>
            </a:r>
            <a:r>
              <a:rPr sz="1815" b="1" spc="-5" dirty="0">
                <a:solidFill>
                  <a:srgbClr val="3232CC"/>
                </a:solidFill>
                <a:latin typeface="Times New Roman"/>
                <a:cs typeface="Times New Roman"/>
              </a:rPr>
              <a:t>e</a:t>
            </a:r>
            <a:r>
              <a:rPr sz="1815" b="1" dirty="0">
                <a:solidFill>
                  <a:srgbClr val="3232CC"/>
                </a:solidFill>
                <a:latin typeface="Times New Roman"/>
                <a:cs typeface="Times New Roman"/>
              </a:rPr>
              <a:t>t</a:t>
            </a:r>
            <a:r>
              <a:rPr sz="1815" b="1" spc="-9" dirty="0">
                <a:solidFill>
                  <a:srgbClr val="3232CC"/>
                </a:solidFill>
                <a:latin typeface="Times New Roman"/>
                <a:cs typeface="Times New Roman"/>
              </a:rPr>
              <a:t>i</a:t>
            </a:r>
            <a:r>
              <a:rPr sz="1815" b="1" spc="-5" dirty="0">
                <a:solidFill>
                  <a:srgbClr val="3232CC"/>
                </a:solidFill>
                <a:latin typeface="Times New Roman"/>
                <a:cs typeface="Times New Roman"/>
              </a:rPr>
              <a:t>c</a:t>
            </a:r>
            <a:r>
              <a:rPr sz="1815" b="1" dirty="0">
                <a:solidFill>
                  <a:srgbClr val="3232CC"/>
                </a:solidFill>
                <a:latin typeface="Times New Roman"/>
                <a:cs typeface="Times New Roman"/>
              </a:rPr>
              <a:t>o</a:t>
            </a:r>
            <a:endParaRPr sz="1815">
              <a:latin typeface="Times New Roman"/>
              <a:cs typeface="Times New Roman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176337" y="1399025"/>
            <a:ext cx="7767982" cy="4974067"/>
            <a:chOff x="924936" y="1639824"/>
            <a:chExt cx="8559165" cy="5480685"/>
          </a:xfrm>
        </p:grpSpPr>
        <p:sp>
          <p:nvSpPr>
            <p:cNvPr id="6" name="object 6"/>
            <p:cNvSpPr/>
            <p:nvPr/>
          </p:nvSpPr>
          <p:spPr>
            <a:xfrm>
              <a:off x="4486516" y="5800356"/>
              <a:ext cx="1653539" cy="757555"/>
            </a:xfrm>
            <a:custGeom>
              <a:avLst/>
              <a:gdLst/>
              <a:ahLst/>
              <a:cxnLst/>
              <a:rect l="l" t="t" r="r" b="b"/>
              <a:pathLst>
                <a:path w="1653539" h="757554">
                  <a:moveTo>
                    <a:pt x="1653540" y="0"/>
                  </a:moveTo>
                  <a:lnTo>
                    <a:pt x="1626108" y="0"/>
                  </a:lnTo>
                  <a:lnTo>
                    <a:pt x="1626108" y="27432"/>
                  </a:lnTo>
                  <a:lnTo>
                    <a:pt x="1626108" y="729996"/>
                  </a:lnTo>
                  <a:lnTo>
                    <a:pt x="28956" y="729996"/>
                  </a:lnTo>
                  <a:lnTo>
                    <a:pt x="28956" y="27432"/>
                  </a:lnTo>
                  <a:lnTo>
                    <a:pt x="1626108" y="27432"/>
                  </a:lnTo>
                  <a:lnTo>
                    <a:pt x="1626108" y="0"/>
                  </a:lnTo>
                  <a:lnTo>
                    <a:pt x="0" y="0"/>
                  </a:lnTo>
                  <a:lnTo>
                    <a:pt x="0" y="757428"/>
                  </a:lnTo>
                  <a:lnTo>
                    <a:pt x="13716" y="757428"/>
                  </a:lnTo>
                  <a:lnTo>
                    <a:pt x="28956" y="757428"/>
                  </a:lnTo>
                  <a:lnTo>
                    <a:pt x="1626108" y="757428"/>
                  </a:lnTo>
                  <a:lnTo>
                    <a:pt x="1639824" y="757428"/>
                  </a:lnTo>
                  <a:lnTo>
                    <a:pt x="1653540" y="757428"/>
                  </a:lnTo>
                  <a:lnTo>
                    <a:pt x="1653540" y="0"/>
                  </a:lnTo>
                  <a:close/>
                </a:path>
              </a:pathLst>
            </a:custGeom>
            <a:solidFill>
              <a:srgbClr val="3232CC"/>
            </a:solidFill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sp>
          <p:nvSpPr>
            <p:cNvPr id="7" name="object 7"/>
            <p:cNvSpPr/>
            <p:nvPr/>
          </p:nvSpPr>
          <p:spPr>
            <a:xfrm>
              <a:off x="2426068" y="3438143"/>
              <a:ext cx="5979160" cy="2799715"/>
            </a:xfrm>
            <a:custGeom>
              <a:avLst/>
              <a:gdLst/>
              <a:ahLst/>
              <a:cxnLst/>
              <a:rect l="l" t="t" r="r" b="b"/>
              <a:pathLst>
                <a:path w="5979159" h="2799715">
                  <a:moveTo>
                    <a:pt x="2005584" y="2756928"/>
                  </a:moveTo>
                  <a:lnTo>
                    <a:pt x="1920240" y="2714256"/>
                  </a:lnTo>
                  <a:lnTo>
                    <a:pt x="1920240" y="2743212"/>
                  </a:lnTo>
                  <a:lnTo>
                    <a:pt x="56388" y="2743212"/>
                  </a:lnTo>
                  <a:lnTo>
                    <a:pt x="56388" y="1461516"/>
                  </a:lnTo>
                  <a:lnTo>
                    <a:pt x="28956" y="1461516"/>
                  </a:lnTo>
                  <a:lnTo>
                    <a:pt x="28956" y="2756916"/>
                  </a:lnTo>
                  <a:lnTo>
                    <a:pt x="42672" y="2756916"/>
                  </a:lnTo>
                  <a:lnTo>
                    <a:pt x="42672" y="2770644"/>
                  </a:lnTo>
                  <a:lnTo>
                    <a:pt x="1920240" y="2770644"/>
                  </a:lnTo>
                  <a:lnTo>
                    <a:pt x="1920240" y="2799600"/>
                  </a:lnTo>
                  <a:lnTo>
                    <a:pt x="1935480" y="2791980"/>
                  </a:lnTo>
                  <a:lnTo>
                    <a:pt x="2005584" y="2756928"/>
                  </a:lnTo>
                  <a:close/>
                </a:path>
                <a:path w="5979159" h="2799715">
                  <a:moveTo>
                    <a:pt x="5949696" y="1613916"/>
                  </a:moveTo>
                  <a:lnTo>
                    <a:pt x="5920740" y="1613916"/>
                  </a:lnTo>
                  <a:lnTo>
                    <a:pt x="5920740" y="2743212"/>
                  </a:lnTo>
                  <a:lnTo>
                    <a:pt x="3852672" y="2743212"/>
                  </a:lnTo>
                  <a:lnTo>
                    <a:pt x="3852672" y="2714256"/>
                  </a:lnTo>
                  <a:lnTo>
                    <a:pt x="3767328" y="2756928"/>
                  </a:lnTo>
                  <a:lnTo>
                    <a:pt x="3838956" y="2792742"/>
                  </a:lnTo>
                  <a:lnTo>
                    <a:pt x="3852672" y="2799600"/>
                  </a:lnTo>
                  <a:lnTo>
                    <a:pt x="3852672" y="2770644"/>
                  </a:lnTo>
                  <a:lnTo>
                    <a:pt x="5935980" y="2770644"/>
                  </a:lnTo>
                  <a:lnTo>
                    <a:pt x="5935980" y="2756916"/>
                  </a:lnTo>
                  <a:lnTo>
                    <a:pt x="5949696" y="2756916"/>
                  </a:lnTo>
                  <a:lnTo>
                    <a:pt x="5949696" y="1613916"/>
                  </a:lnTo>
                  <a:close/>
                </a:path>
                <a:path w="5979159" h="2799715">
                  <a:moveTo>
                    <a:pt x="5978652" y="537984"/>
                  </a:moveTo>
                  <a:lnTo>
                    <a:pt x="5949696" y="537984"/>
                  </a:lnTo>
                  <a:lnTo>
                    <a:pt x="5949696" y="13728"/>
                  </a:lnTo>
                  <a:lnTo>
                    <a:pt x="5935980" y="13728"/>
                  </a:lnTo>
                  <a:lnTo>
                    <a:pt x="5935980" y="0"/>
                  </a:lnTo>
                  <a:lnTo>
                    <a:pt x="42672" y="0"/>
                  </a:lnTo>
                  <a:lnTo>
                    <a:pt x="42672" y="13728"/>
                  </a:lnTo>
                  <a:lnTo>
                    <a:pt x="28956" y="13728"/>
                  </a:lnTo>
                  <a:lnTo>
                    <a:pt x="28956" y="537984"/>
                  </a:lnTo>
                  <a:lnTo>
                    <a:pt x="0" y="537984"/>
                  </a:lnTo>
                  <a:lnTo>
                    <a:pt x="28956" y="595896"/>
                  </a:lnTo>
                  <a:lnTo>
                    <a:pt x="42672" y="623328"/>
                  </a:lnTo>
                  <a:lnTo>
                    <a:pt x="56388" y="595896"/>
                  </a:lnTo>
                  <a:lnTo>
                    <a:pt x="85344" y="537984"/>
                  </a:lnTo>
                  <a:lnTo>
                    <a:pt x="56388" y="537984"/>
                  </a:lnTo>
                  <a:lnTo>
                    <a:pt x="56388" y="27432"/>
                  </a:lnTo>
                  <a:lnTo>
                    <a:pt x="5920740" y="27432"/>
                  </a:lnTo>
                  <a:lnTo>
                    <a:pt x="5920740" y="537984"/>
                  </a:lnTo>
                  <a:lnTo>
                    <a:pt x="5891784" y="537984"/>
                  </a:lnTo>
                  <a:lnTo>
                    <a:pt x="5920740" y="593890"/>
                  </a:lnTo>
                  <a:lnTo>
                    <a:pt x="5935980" y="623328"/>
                  </a:lnTo>
                  <a:lnTo>
                    <a:pt x="5949696" y="595896"/>
                  </a:lnTo>
                  <a:lnTo>
                    <a:pt x="5978652" y="537984"/>
                  </a:lnTo>
                  <a:close/>
                </a:path>
              </a:pathLst>
            </a:custGeom>
            <a:solidFill>
              <a:srgbClr val="3265FF"/>
            </a:solidFill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4936" y="1639824"/>
              <a:ext cx="8558777" cy="5480304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2830785" y="1981558"/>
            <a:ext cx="1289189" cy="586370"/>
          </a:xfrm>
          <a:prstGeom prst="rect">
            <a:avLst/>
          </a:prstGeom>
        </p:spPr>
        <p:txBody>
          <a:bodyPr vert="horz" wrap="square" lIns="0" tIns="21899" rIns="0" bIns="0" rtlCol="0">
            <a:spAutoFit/>
          </a:bodyPr>
          <a:lstStyle/>
          <a:p>
            <a:pPr marL="31698" marR="4611" indent="-20748">
              <a:lnSpc>
                <a:spcPts val="2169"/>
              </a:lnSpc>
              <a:spcBef>
                <a:spcPts val="172"/>
              </a:spcBef>
            </a:pPr>
            <a:r>
              <a:rPr sz="1815" b="1" spc="5" dirty="0">
                <a:solidFill>
                  <a:srgbClr val="3232CC"/>
                </a:solidFill>
                <a:latin typeface="Times New Roman"/>
                <a:cs typeface="Times New Roman"/>
              </a:rPr>
              <a:t>U</a:t>
            </a:r>
            <a:r>
              <a:rPr sz="1815" b="1" dirty="0">
                <a:solidFill>
                  <a:srgbClr val="3232CC"/>
                </a:solidFill>
                <a:latin typeface="Times New Roman"/>
                <a:cs typeface="Times New Roman"/>
              </a:rPr>
              <a:t>t</a:t>
            </a:r>
            <a:r>
              <a:rPr sz="1815" b="1" spc="-9" dirty="0">
                <a:solidFill>
                  <a:srgbClr val="3232CC"/>
                </a:solidFill>
                <a:latin typeface="Times New Roman"/>
                <a:cs typeface="Times New Roman"/>
              </a:rPr>
              <a:t>ili</a:t>
            </a:r>
            <a:r>
              <a:rPr sz="1815" b="1" spc="-14" dirty="0">
                <a:solidFill>
                  <a:srgbClr val="3232CC"/>
                </a:solidFill>
                <a:latin typeface="Times New Roman"/>
                <a:cs typeface="Times New Roman"/>
              </a:rPr>
              <a:t>zz</a:t>
            </a:r>
            <a:r>
              <a:rPr sz="1815" b="1" spc="5" dirty="0">
                <a:solidFill>
                  <a:srgbClr val="3232CC"/>
                </a:solidFill>
                <a:latin typeface="Times New Roman"/>
                <a:cs typeface="Times New Roman"/>
              </a:rPr>
              <a:t>a</a:t>
            </a:r>
            <a:r>
              <a:rPr sz="1815" b="1" spc="-14" dirty="0">
                <a:solidFill>
                  <a:srgbClr val="3232CC"/>
                </a:solidFill>
                <a:latin typeface="Times New Roman"/>
                <a:cs typeface="Times New Roman"/>
              </a:rPr>
              <a:t>z</a:t>
            </a:r>
            <a:r>
              <a:rPr sz="1815" b="1" spc="-9" dirty="0">
                <a:solidFill>
                  <a:srgbClr val="3232CC"/>
                </a:solidFill>
                <a:latin typeface="Times New Roman"/>
                <a:cs typeface="Times New Roman"/>
              </a:rPr>
              <a:t>i</a:t>
            </a:r>
            <a:r>
              <a:rPr sz="1815" b="1" spc="5" dirty="0">
                <a:solidFill>
                  <a:srgbClr val="3232CC"/>
                </a:solidFill>
                <a:latin typeface="Times New Roman"/>
                <a:cs typeface="Times New Roman"/>
              </a:rPr>
              <a:t>o</a:t>
            </a:r>
            <a:r>
              <a:rPr sz="1815" b="1" dirty="0">
                <a:solidFill>
                  <a:srgbClr val="3232CC"/>
                </a:solidFill>
                <a:latin typeface="Times New Roman"/>
                <a:cs typeface="Times New Roman"/>
              </a:rPr>
              <a:t>ne  dei</a:t>
            </a:r>
            <a:r>
              <a:rPr sz="1815" b="1" spc="-54" dirty="0">
                <a:solidFill>
                  <a:srgbClr val="3232CC"/>
                </a:solidFill>
                <a:latin typeface="Times New Roman"/>
                <a:cs typeface="Times New Roman"/>
              </a:rPr>
              <a:t> </a:t>
            </a:r>
            <a:r>
              <a:rPr sz="1815" b="1" spc="-5" dirty="0">
                <a:solidFill>
                  <a:srgbClr val="3232CC"/>
                </a:solidFill>
                <a:latin typeface="Times New Roman"/>
                <a:cs typeface="Times New Roman"/>
              </a:rPr>
              <a:t>nutrienti</a:t>
            </a:r>
            <a:endParaRPr sz="1815" dirty="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897077" y="2009679"/>
            <a:ext cx="4088866" cy="1017107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34580" marR="27664" algn="ctr">
              <a:spcBef>
                <a:spcPts val="91"/>
              </a:spcBef>
              <a:tabLst>
                <a:tab pos="1769897" algn="l"/>
              </a:tabLst>
            </a:pPr>
            <a:r>
              <a:rPr lang="it-IT" sz="2178" b="1" spc="-5" dirty="0" smtClean="0">
                <a:latin typeface="Times New Roman"/>
                <a:cs typeface="Times New Roman"/>
              </a:rPr>
              <a:t>Modelli </a:t>
            </a:r>
            <a:r>
              <a:rPr lang="it-IT" sz="2178" b="1" spc="-5" dirty="0" err="1" smtClean="0">
                <a:latin typeface="Times New Roman"/>
                <a:cs typeface="Times New Roman"/>
              </a:rPr>
              <a:t>com</a:t>
            </a:r>
            <a:r>
              <a:rPr sz="2178" b="1" spc="-5" dirty="0" err="1" smtClean="0">
                <a:latin typeface="Times New Roman"/>
                <a:cs typeface="Times New Roman"/>
              </a:rPr>
              <a:t>posizione</a:t>
            </a:r>
            <a:r>
              <a:rPr sz="2178" b="1" spc="-5" dirty="0" smtClean="0">
                <a:latin typeface="Times New Roman"/>
                <a:cs typeface="Times New Roman"/>
              </a:rPr>
              <a:t> </a:t>
            </a:r>
            <a:r>
              <a:rPr sz="2178" b="1" spc="-9" dirty="0" err="1">
                <a:latin typeface="Times New Roman"/>
                <a:cs typeface="Times New Roman"/>
              </a:rPr>
              <a:t>corporea</a:t>
            </a:r>
            <a:r>
              <a:rPr sz="2178" b="1" spc="-9" dirty="0">
                <a:latin typeface="Times New Roman"/>
                <a:cs typeface="Times New Roman"/>
              </a:rPr>
              <a:t> </a:t>
            </a:r>
            <a:r>
              <a:rPr sz="2178" b="1" spc="-5" dirty="0">
                <a:latin typeface="Times New Roman"/>
                <a:cs typeface="Times New Roman"/>
              </a:rPr>
              <a:t> </a:t>
            </a:r>
            <a:r>
              <a:rPr sz="2178" b="1" spc="-5" dirty="0" err="1" smtClean="0">
                <a:latin typeface="Times New Roman"/>
                <a:cs typeface="Times New Roman"/>
              </a:rPr>
              <a:t>valutazione</a:t>
            </a:r>
            <a:r>
              <a:rPr sz="2178" b="1" spc="-5" dirty="0" smtClean="0">
                <a:latin typeface="Times New Roman"/>
                <a:cs typeface="Times New Roman"/>
              </a:rPr>
              <a:t> </a:t>
            </a:r>
            <a:r>
              <a:rPr sz="2178" b="1" spc="-5" dirty="0">
                <a:latin typeface="Times New Roman"/>
                <a:cs typeface="Times New Roman"/>
              </a:rPr>
              <a:t>della </a:t>
            </a:r>
            <a:r>
              <a:rPr sz="2178" b="1" spc="-531" dirty="0">
                <a:latin typeface="Times New Roman"/>
                <a:cs typeface="Times New Roman"/>
              </a:rPr>
              <a:t> </a:t>
            </a:r>
            <a:r>
              <a:rPr sz="2178" b="1" spc="-5" dirty="0">
                <a:latin typeface="Times New Roman"/>
                <a:cs typeface="Times New Roman"/>
              </a:rPr>
              <a:t>composizione </a:t>
            </a:r>
            <a:r>
              <a:rPr sz="2178" b="1" spc="-9" dirty="0">
                <a:latin typeface="Times New Roman"/>
                <a:cs typeface="Times New Roman"/>
              </a:rPr>
              <a:t>corporea</a:t>
            </a:r>
            <a:endParaRPr sz="2178" dirty="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816251" y="4645852"/>
            <a:ext cx="4337253" cy="1017107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620703" indent="-166558">
              <a:spcBef>
                <a:spcPts val="91"/>
              </a:spcBef>
              <a:buClr>
                <a:srgbClr val="FF3200"/>
              </a:buClr>
              <a:buFont typeface="Times New Roman"/>
              <a:buChar char="•"/>
              <a:tabLst>
                <a:tab pos="621279" algn="l"/>
              </a:tabLst>
            </a:pPr>
            <a:r>
              <a:rPr sz="2178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valutazione</a:t>
            </a:r>
            <a:r>
              <a:rPr sz="2178" b="1" spc="-27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178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antropometrica</a:t>
            </a:r>
            <a:endParaRPr sz="2178" dirty="0">
              <a:latin typeface="Times New Roman"/>
              <a:cs typeface="Times New Roman"/>
            </a:endParaRPr>
          </a:p>
          <a:p>
            <a:pPr marL="230530" indent="-166558">
              <a:buFont typeface="Times New Roman"/>
              <a:buChar char="•"/>
              <a:tabLst>
                <a:tab pos="231107" algn="l"/>
              </a:tabLst>
            </a:pPr>
            <a:r>
              <a:rPr sz="2178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analisi</a:t>
            </a:r>
            <a:r>
              <a:rPr sz="2178" b="1" spc="-18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178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dell’impedenza</a:t>
            </a:r>
            <a:r>
              <a:rPr sz="2178" b="1" spc="-14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178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bioelettrica</a:t>
            </a:r>
            <a:endParaRPr sz="2178" dirty="0">
              <a:latin typeface="Times New Roman"/>
              <a:cs typeface="Times New Roman"/>
            </a:endParaRPr>
          </a:p>
          <a:p>
            <a:pPr marL="333116" lvl="1" indent="-166558">
              <a:buFont typeface="Times New Roman"/>
              <a:buChar char="•"/>
              <a:tabLst>
                <a:tab pos="333693" algn="l"/>
              </a:tabLst>
            </a:pPr>
            <a:r>
              <a:rPr sz="2178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assorbimetria</a:t>
            </a:r>
            <a:r>
              <a:rPr sz="2178" b="1" spc="-4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178" b="1" dirty="0">
                <a:solidFill>
                  <a:srgbClr val="C00000"/>
                </a:solidFill>
                <a:latin typeface="Times New Roman"/>
                <a:cs typeface="Times New Roman"/>
              </a:rPr>
              <a:t>a</a:t>
            </a:r>
            <a:r>
              <a:rPr sz="2178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178" b="1" spc="-5" dirty="0" err="1">
                <a:solidFill>
                  <a:srgbClr val="C00000"/>
                </a:solidFill>
                <a:latin typeface="Times New Roman"/>
                <a:cs typeface="Times New Roman"/>
              </a:rPr>
              <a:t>doppio</a:t>
            </a:r>
            <a:r>
              <a:rPr sz="2178" b="1" spc="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178" b="1" dirty="0" err="1" smtClean="0">
                <a:solidFill>
                  <a:srgbClr val="C00000"/>
                </a:solidFill>
                <a:latin typeface="Times New Roman"/>
                <a:cs typeface="Times New Roman"/>
              </a:rPr>
              <a:t>raggio</a:t>
            </a:r>
            <a:r>
              <a:rPr sz="2178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-X</a:t>
            </a:r>
            <a:endParaRPr sz="2178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407041" y="3600758"/>
            <a:ext cx="1409636" cy="570253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262805" marR="4611" indent="-251854">
              <a:spcBef>
                <a:spcPts val="91"/>
              </a:spcBef>
            </a:pPr>
            <a:r>
              <a:rPr sz="1815" b="1" spc="5" dirty="0">
                <a:latin typeface="Times New Roman"/>
                <a:cs typeface="Times New Roman"/>
              </a:rPr>
              <a:t>Co</a:t>
            </a:r>
            <a:r>
              <a:rPr sz="1815" b="1" spc="-5" dirty="0">
                <a:latin typeface="Times New Roman"/>
                <a:cs typeface="Times New Roman"/>
              </a:rPr>
              <a:t>m</a:t>
            </a:r>
            <a:r>
              <a:rPr sz="1815" b="1" dirty="0">
                <a:latin typeface="Times New Roman"/>
                <a:cs typeface="Times New Roman"/>
              </a:rPr>
              <a:t>p</a:t>
            </a:r>
            <a:r>
              <a:rPr sz="1815" b="1" spc="5" dirty="0">
                <a:latin typeface="Times New Roman"/>
                <a:cs typeface="Times New Roman"/>
              </a:rPr>
              <a:t>o</a:t>
            </a:r>
            <a:r>
              <a:rPr sz="1815" b="1" dirty="0">
                <a:latin typeface="Times New Roman"/>
                <a:cs typeface="Times New Roman"/>
              </a:rPr>
              <a:t>s</a:t>
            </a:r>
            <a:r>
              <a:rPr sz="1815" b="1" spc="-9" dirty="0">
                <a:latin typeface="Times New Roman"/>
                <a:cs typeface="Times New Roman"/>
              </a:rPr>
              <a:t>i</a:t>
            </a:r>
            <a:r>
              <a:rPr sz="1815" b="1" spc="-14" dirty="0">
                <a:latin typeface="Times New Roman"/>
                <a:cs typeface="Times New Roman"/>
              </a:rPr>
              <a:t>z</a:t>
            </a:r>
            <a:r>
              <a:rPr sz="1815" b="1" spc="-9" dirty="0">
                <a:latin typeface="Times New Roman"/>
                <a:cs typeface="Times New Roman"/>
              </a:rPr>
              <a:t>i</a:t>
            </a:r>
            <a:r>
              <a:rPr sz="1815" b="1" spc="5" dirty="0">
                <a:latin typeface="Times New Roman"/>
                <a:cs typeface="Times New Roman"/>
              </a:rPr>
              <a:t>o</a:t>
            </a:r>
            <a:r>
              <a:rPr sz="1815" b="1" dirty="0">
                <a:latin typeface="Times New Roman"/>
                <a:cs typeface="Times New Roman"/>
              </a:rPr>
              <a:t>ne  </a:t>
            </a:r>
            <a:r>
              <a:rPr sz="1815" b="1" spc="-5" dirty="0">
                <a:latin typeface="Times New Roman"/>
                <a:cs typeface="Times New Roman"/>
              </a:rPr>
              <a:t>corporea</a:t>
            </a:r>
            <a:endParaRPr sz="1815" dirty="0">
              <a:latin typeface="Times New Roman"/>
              <a:cs typeface="Times New Roman"/>
            </a:endParaRPr>
          </a:p>
        </p:txBody>
      </p: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48814" y="6112035"/>
            <a:ext cx="455048" cy="406638"/>
          </a:xfrm>
          <a:prstGeom prst="rect">
            <a:avLst/>
          </a:prstGeom>
        </p:spPr>
      </p:pic>
      <p:sp>
        <p:nvSpPr>
          <p:cNvPr id="15" name="Rettangolo 14"/>
          <p:cNvSpPr/>
          <p:nvPr/>
        </p:nvSpPr>
        <p:spPr>
          <a:xfrm>
            <a:off x="246744" y="198894"/>
            <a:ext cx="12067319" cy="1213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0" algn="ctr">
              <a:spcBef>
                <a:spcPts val="100"/>
              </a:spcBef>
            </a:pPr>
            <a:r>
              <a:rPr lang="it-IT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SCREENING NUTRIZIONALE </a:t>
            </a:r>
          </a:p>
          <a:p>
            <a:pPr marL="12700" lvl="0" algn="ctr">
              <a:spcBef>
                <a:spcPts val="100"/>
              </a:spcBef>
            </a:pPr>
            <a:r>
              <a:rPr lang="it-IT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ANTROPOMETRIA</a:t>
            </a:r>
            <a:endParaRPr lang="it-IT" sz="36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94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46744" y="198894"/>
            <a:ext cx="120673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0" algn="ctr">
              <a:spcBef>
                <a:spcPts val="100"/>
              </a:spcBef>
            </a:pPr>
            <a:r>
              <a:rPr lang="it-IT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VALUTAZIONE CLINICA E ANTROPOMETRIA</a:t>
            </a:r>
            <a:endParaRPr lang="it-IT" sz="36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8621486" y="979401"/>
            <a:ext cx="36925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Valutazione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nutrizionale: </a:t>
            </a:r>
            <a:endParaRPr lang="it-IT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isure antropometriche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Esami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strumentali</a:t>
            </a:r>
          </a:p>
        </p:txBody>
      </p:sp>
      <p:sp>
        <p:nvSpPr>
          <p:cNvPr id="5" name="Pentagono 4"/>
          <p:cNvSpPr/>
          <p:nvPr/>
        </p:nvSpPr>
        <p:spPr>
          <a:xfrm>
            <a:off x="485316" y="1012215"/>
            <a:ext cx="3367314" cy="910239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Strumenti di screening nutrizionale  Preoperatoria </a:t>
            </a:r>
            <a:endParaRPr lang="it-IT" dirty="0">
              <a:solidFill>
                <a:schemeClr val="tx1"/>
              </a:solidFill>
            </a:endParaRPr>
          </a:p>
        </p:txBody>
      </p:sp>
      <p:graphicFrame>
        <p:nvGraphicFramePr>
          <p:cNvPr id="10" name="Tabel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013037"/>
              </p:ext>
            </p:extLst>
          </p:nvPr>
        </p:nvGraphicFramePr>
        <p:xfrm>
          <a:off x="485316" y="2346720"/>
          <a:ext cx="9274628" cy="439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8657">
                  <a:extLst>
                    <a:ext uri="{9D8B030D-6E8A-4147-A177-3AD203B41FA5}">
                      <a16:colId xmlns:a16="http://schemas.microsoft.com/office/drawing/2014/main" val="1730840854"/>
                    </a:ext>
                  </a:extLst>
                </a:gridCol>
                <a:gridCol w="2318657">
                  <a:extLst>
                    <a:ext uri="{9D8B030D-6E8A-4147-A177-3AD203B41FA5}">
                      <a16:colId xmlns:a16="http://schemas.microsoft.com/office/drawing/2014/main" val="3822796131"/>
                    </a:ext>
                  </a:extLst>
                </a:gridCol>
                <a:gridCol w="2318657">
                  <a:extLst>
                    <a:ext uri="{9D8B030D-6E8A-4147-A177-3AD203B41FA5}">
                      <a16:colId xmlns:a16="http://schemas.microsoft.com/office/drawing/2014/main" val="932164527"/>
                    </a:ext>
                  </a:extLst>
                </a:gridCol>
                <a:gridCol w="2318657">
                  <a:extLst>
                    <a:ext uri="{9D8B030D-6E8A-4147-A177-3AD203B41FA5}">
                      <a16:colId xmlns:a16="http://schemas.microsoft.com/office/drawing/2014/main" val="21974295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RACCOMANDATI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CONSIGLIATI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SUGGERITI</a:t>
                      </a:r>
                      <a:r>
                        <a:rPr lang="it-IT" baseline="0" dirty="0" smtClean="0"/>
                        <a:t> 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63183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Valutazione clinica</a:t>
                      </a:r>
                    </a:p>
                    <a:p>
                      <a:pPr algn="ctr"/>
                      <a:r>
                        <a:rPr lang="it-IT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  <a:p>
                      <a:pPr algn="ctr"/>
                      <a:r>
                        <a:rPr lang="it-IT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Antropometria  </a:t>
                      </a:r>
                      <a:endParaRPr lang="it-IT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Età,</a:t>
                      </a:r>
                      <a:r>
                        <a:rPr lang="it-IT" baseline="0" dirty="0" smtClean="0"/>
                        <a:t> sesso, razza, statura, peso, circonferenza collo, vita, fianchi ( Metri anelastici) e massima addominale , IMC, percentuale di peso corporeo in </a:t>
                      </a:r>
                      <a:r>
                        <a:rPr lang="it-IT" baseline="0" dirty="0" smtClean="0"/>
                        <a:t>eccesso 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Percentuale</a:t>
                      </a:r>
                      <a:r>
                        <a:rPr lang="it-IT" baseline="0" dirty="0" smtClean="0"/>
                        <a:t> di grasso corporeo mediante impedenza bioelettrica (BIA)o </a:t>
                      </a:r>
                      <a:r>
                        <a:rPr lang="it-IT" baseline="0" dirty="0" err="1" smtClean="0"/>
                        <a:t>desitometria</a:t>
                      </a:r>
                      <a:r>
                        <a:rPr lang="it-IT" baseline="0" dirty="0" smtClean="0"/>
                        <a:t> assiale a raggi X (DEXA)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 Altre Misure </a:t>
                      </a:r>
                    </a:p>
                    <a:p>
                      <a:r>
                        <a:rPr lang="it-IT" dirty="0" smtClean="0"/>
                        <a:t>Antropometriche</a:t>
                      </a:r>
                      <a:r>
                        <a:rPr lang="it-IT" baseline="0" dirty="0" smtClean="0"/>
                        <a:t>: Misurazione collo</a:t>
                      </a:r>
                      <a:endParaRPr lang="it-IT" baseline="0" dirty="0" smtClean="0"/>
                    </a:p>
                    <a:p>
                      <a:endParaRPr lang="it-IT" baseline="0" dirty="0" smtClean="0"/>
                    </a:p>
                    <a:p>
                      <a:r>
                        <a:rPr lang="it-IT" baseline="0" dirty="0" smtClean="0"/>
                        <a:t>Pliche cutanee,</a:t>
                      </a:r>
                    </a:p>
                    <a:p>
                      <a:r>
                        <a:rPr lang="it-IT" baseline="0" dirty="0" smtClean="0"/>
                        <a:t>Circonferenza del polso 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33079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 smtClean="0"/>
                    </a:p>
                    <a:p>
                      <a:endParaRPr lang="it-IT" dirty="0" smtClean="0"/>
                    </a:p>
                    <a:p>
                      <a:r>
                        <a:rPr lang="it-IT" dirty="0" smtClean="0"/>
                        <a:t>Dispendio energetico a riposo e quoziente</a:t>
                      </a:r>
                      <a:r>
                        <a:rPr lang="it-IT" baseline="0" dirty="0" smtClean="0"/>
                        <a:t> respiratorio ( calorimetria indiretta 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3424793"/>
                  </a:ext>
                </a:extLst>
              </a:tr>
            </a:tbl>
          </a:graphicData>
        </a:graphic>
      </p:graphicFrame>
      <p:pic>
        <p:nvPicPr>
          <p:cNvPr id="14" name="Immagine 13"/>
          <p:cNvPicPr/>
          <p:nvPr/>
        </p:nvPicPr>
        <p:blipFill>
          <a:blip r:embed="rId3"/>
          <a:stretch>
            <a:fillRect/>
          </a:stretch>
        </p:blipFill>
        <p:spPr>
          <a:xfrm>
            <a:off x="9845128" y="2656114"/>
            <a:ext cx="2311809" cy="2895600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8571" y="4255973"/>
            <a:ext cx="1154227" cy="1154227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4690" y="5178996"/>
            <a:ext cx="1552792" cy="1571844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5258" y="4532391"/>
            <a:ext cx="1514686" cy="151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22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46744" y="198894"/>
            <a:ext cx="120673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0" algn="ctr">
              <a:spcBef>
                <a:spcPts val="100"/>
              </a:spcBef>
            </a:pPr>
            <a:r>
              <a:rPr lang="it-IT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VALUTAZIONE CLINICA E ANTROPOMETRIA</a:t>
            </a:r>
            <a:endParaRPr lang="it-IT" sz="36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525235" y="760306"/>
            <a:ext cx="4663167" cy="2767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lang="it-IT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>
              <a:lnSpc>
                <a:spcPct val="100000"/>
              </a:lnSpc>
            </a:pPr>
            <a:r>
              <a:rPr lang="it-IT"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misurazione</a:t>
            </a:r>
            <a:r>
              <a:rPr lang="it-IT" sz="2000" spc="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lang="it-IT" sz="20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BW</a:t>
            </a:r>
            <a:r>
              <a:rPr lang="it-IT"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(peso</a:t>
            </a:r>
            <a:r>
              <a:rPr lang="it-IT" sz="20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corporeo)</a:t>
            </a:r>
            <a:r>
              <a:rPr lang="it-IT" sz="20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BH </a:t>
            </a:r>
            <a:r>
              <a:rPr lang="it-IT" sz="2000" spc="-81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(altezza)</a:t>
            </a:r>
            <a:r>
              <a:rPr lang="it-IT" sz="200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permette</a:t>
            </a:r>
            <a:r>
              <a:rPr lang="it-IT" sz="20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</a:t>
            </a:r>
            <a:r>
              <a:rPr lang="it-IT"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valutazione</a:t>
            </a:r>
            <a:r>
              <a:rPr lang="it-IT" sz="200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dello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stato</a:t>
            </a:r>
            <a:r>
              <a:rPr lang="it-IT" sz="20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nutrizionale</a:t>
            </a:r>
            <a:r>
              <a:rPr lang="it-IT" sz="200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attraverso</a:t>
            </a:r>
            <a:r>
              <a:rPr lang="it-IT" sz="200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confronto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it-IT" sz="20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</a:t>
            </a:r>
            <a:r>
              <a:rPr lang="it-IT" sz="20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popolazione</a:t>
            </a:r>
            <a:r>
              <a:rPr lang="it-IT" sz="20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lang="it-IT" sz="20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riferimento.</a:t>
            </a: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684530">
              <a:lnSpc>
                <a:spcPct val="100000"/>
              </a:lnSpc>
              <a:spcBef>
                <a:spcPts val="680"/>
              </a:spcBef>
            </a:pPr>
            <a:r>
              <a:rPr lang="it-IT"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Essi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vengono</a:t>
            </a:r>
            <a:r>
              <a:rPr lang="it-IT" sz="20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utilizzati</a:t>
            </a:r>
            <a:r>
              <a:rPr lang="it-IT" sz="2000" spc="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</a:t>
            </a:r>
            <a:r>
              <a:rPr lang="it-IT" sz="20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calcolo</a:t>
            </a:r>
            <a:r>
              <a:rPr lang="it-IT" sz="20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 </a:t>
            </a:r>
            <a:r>
              <a:rPr lang="it-IT" sz="2000" spc="-81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BMI (indice</a:t>
            </a:r>
            <a:r>
              <a:rPr lang="it-IT" sz="200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lang="it-IT" sz="20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massa</a:t>
            </a:r>
            <a:r>
              <a:rPr lang="it-IT" sz="20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corporea).</a:t>
            </a: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2652" y="4725138"/>
            <a:ext cx="3668031" cy="1908184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957665" y="3742729"/>
            <a:ext cx="5704114" cy="797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546350" lvl="0" algn="ctr">
              <a:spcBef>
                <a:spcPts val="770"/>
              </a:spcBef>
            </a:pPr>
            <a:r>
              <a:rPr lang="it-IT"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BMI</a:t>
            </a:r>
            <a:r>
              <a:rPr lang="it-IT" sz="20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it-IT" sz="20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u="heavy" spc="-10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BW</a:t>
            </a:r>
            <a:r>
              <a:rPr lang="it-IT" sz="2000" u="heavy" spc="-20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u="heavy" spc="-10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(Kg)</a:t>
            </a: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2467610" lvl="0" algn="ctr">
              <a:spcBef>
                <a:spcPts val="675"/>
              </a:spcBef>
            </a:pPr>
            <a:r>
              <a:rPr lang="it-IT"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BH</a:t>
            </a:r>
            <a:r>
              <a:rPr lang="it-IT" sz="20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(m²</a:t>
            </a:r>
            <a:r>
              <a:rPr lang="it-IT" sz="2000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6776847" y="1641605"/>
            <a:ext cx="4963885" cy="1810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0">
              <a:spcBef>
                <a:spcPts val="95"/>
              </a:spcBef>
            </a:pPr>
            <a:r>
              <a:rPr lang="it-IT"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WHR</a:t>
            </a:r>
            <a:r>
              <a:rPr lang="it-IT" sz="20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20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Waist</a:t>
            </a:r>
            <a:r>
              <a:rPr lang="it-IT" sz="20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Hip</a:t>
            </a:r>
            <a:r>
              <a:rPr lang="it-IT" sz="20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Ratio)</a:t>
            </a:r>
            <a:r>
              <a:rPr lang="it-IT" sz="20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it-IT"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WC/HC</a:t>
            </a: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ts val="20"/>
              </a:spcBef>
            </a:pP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lvl="0"/>
            <a:r>
              <a:rPr lang="it-IT" sz="2000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WHR</a:t>
            </a:r>
            <a:r>
              <a:rPr lang="it-IT" sz="20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it-IT" sz="2000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it-IT" sz="2000" spc="-1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0,85</a:t>
            </a:r>
            <a:r>
              <a:rPr lang="it-IT"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nella</a:t>
            </a:r>
            <a:r>
              <a:rPr lang="it-IT"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donna</a:t>
            </a: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81735" lvl="0">
              <a:spcBef>
                <a:spcPts val="675"/>
              </a:spcBef>
            </a:pPr>
            <a:r>
              <a:rPr lang="it-IT"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it-IT" sz="20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</a:t>
            </a:r>
            <a:r>
              <a:rPr lang="it-IT" sz="20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it-IT" sz="20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nell’</a:t>
            </a:r>
            <a:r>
              <a:rPr lang="it-IT" sz="20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uomo</a:t>
            </a: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lvl="0">
              <a:spcBef>
                <a:spcPts val="675"/>
              </a:spcBef>
            </a:pPr>
            <a:r>
              <a:rPr lang="it-IT"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è</a:t>
            </a:r>
            <a:r>
              <a:rPr lang="it-IT" sz="20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associato</a:t>
            </a:r>
            <a:r>
              <a:rPr lang="it-IT" sz="200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complicanze</a:t>
            </a: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1779" y="3527834"/>
            <a:ext cx="4783957" cy="3304311"/>
          </a:xfrm>
          <a:prstGeom prst="rect">
            <a:avLst/>
          </a:prstGeom>
        </p:spPr>
      </p:pic>
      <p:cxnSp>
        <p:nvCxnSpPr>
          <p:cNvPr id="19" name="Connettore diritto 18"/>
          <p:cNvCxnSpPr/>
          <p:nvPr/>
        </p:nvCxnSpPr>
        <p:spPr>
          <a:xfrm flipH="1">
            <a:off x="5586507" y="1326752"/>
            <a:ext cx="36000" cy="5246197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Tabella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3770157"/>
              </p:ext>
            </p:extLst>
          </p:nvPr>
        </p:nvGraphicFramePr>
        <p:xfrm>
          <a:off x="157879" y="899335"/>
          <a:ext cx="10929256" cy="60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4628">
                  <a:extLst>
                    <a:ext uri="{9D8B030D-6E8A-4147-A177-3AD203B41FA5}">
                      <a16:colId xmlns:a16="http://schemas.microsoft.com/office/drawing/2014/main" val="892769300"/>
                    </a:ext>
                  </a:extLst>
                </a:gridCol>
                <a:gridCol w="5464628">
                  <a:extLst>
                    <a:ext uri="{9D8B030D-6E8A-4147-A177-3AD203B41FA5}">
                      <a16:colId xmlns:a16="http://schemas.microsoft.com/office/drawing/2014/main" val="2615503758"/>
                    </a:ext>
                  </a:extLst>
                </a:gridCol>
              </a:tblGrid>
              <a:tr h="537890">
                <a:tc>
                  <a:txBody>
                    <a:bodyPr/>
                    <a:lstStyle/>
                    <a:p>
                      <a:pPr marL="2317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kern="1200" cap="none" spc="-5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>
                            <a:solidFill>
                              <a:srgbClr val="FFFFFF"/>
                            </a:solidFill>
                          </a:u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PESO,</a:t>
                      </a:r>
                      <a:r>
                        <a:rPr kumimoji="0" lang="it-IT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>
                            <a:solidFill>
                              <a:srgbClr val="FFFFFF"/>
                            </a:solidFill>
                          </a:u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it-IT" sz="1600" b="0" i="0" u="none" strike="noStrike" kern="1200" cap="none" spc="-5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>
                            <a:solidFill>
                              <a:srgbClr val="FFFFFF"/>
                            </a:solidFill>
                          </a:u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STATURA</a:t>
                      </a:r>
                      <a:r>
                        <a:rPr kumimoji="0" lang="it-IT" sz="1600" b="0" i="0" u="none" strike="noStrike" kern="1200" cap="none" spc="25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>
                            <a:solidFill>
                              <a:srgbClr val="FFFFFF"/>
                            </a:solidFill>
                          </a:u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it-IT" sz="1600" b="0" i="0" u="none" strike="noStrike" kern="1200" cap="none" spc="-5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>
                            <a:solidFill>
                              <a:srgbClr val="FFFFFF"/>
                            </a:solidFill>
                          </a:u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kumimoji="0" lang="it-IT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>
                            <a:solidFill>
                              <a:srgbClr val="FFFFFF"/>
                            </a:solidFill>
                          </a:u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it-IT" sz="1600" b="0" i="0" u="none" strike="noStrike" kern="1200" cap="none" spc="-5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>
                            <a:solidFill>
                              <a:srgbClr val="FFFFFF"/>
                            </a:solidFill>
                          </a:u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INDICI</a:t>
                      </a:r>
                      <a:r>
                        <a:rPr kumimoji="0" lang="it-IT" sz="1600" b="0" i="0" u="none" strike="noStrike" kern="1200" cap="none" spc="15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>
                            <a:solidFill>
                              <a:srgbClr val="FFFFFF"/>
                            </a:solidFill>
                          </a:u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it-IT" sz="1600" b="0" i="0" u="none" strike="noStrike" kern="1200" cap="none" spc="-5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>
                            <a:solidFill>
                              <a:srgbClr val="FFFFFF"/>
                            </a:solidFill>
                          </a:u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PONDERO-STATURALI</a:t>
                      </a:r>
                    </a:p>
                    <a:p>
                      <a:endParaRPr lang="it-IT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CIRCONFERENZE : DISTRIBUZIONE DELLA MASSA ADIPOSA 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77623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788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8589" y="113767"/>
            <a:ext cx="10639246" cy="112146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lang="it-IT" sz="3600" spc="-5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CHIRURGIA</a:t>
            </a:r>
            <a:r>
              <a:rPr lang="it-IT" sz="3600" spc="-45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BARIATRICA </a:t>
            </a:r>
            <a:br>
              <a:rPr lang="it-IT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it-IT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97835" y="276016"/>
            <a:ext cx="711707" cy="130759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99608" y="1693322"/>
            <a:ext cx="1837944" cy="131521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724089" y="1753371"/>
            <a:ext cx="156273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Valutazione</a:t>
            </a:r>
            <a:r>
              <a:rPr kumimoji="0" sz="12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</a:t>
            </a:r>
            <a:r>
              <a:rPr kumimoji="0" sz="1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parte</a:t>
            </a:r>
            <a:r>
              <a:rPr kumimoji="0" sz="12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del </a:t>
            </a:r>
            <a:r>
              <a:rPr kumimoji="0" sz="1200" b="1" i="0" u="none" strike="noStrike" kern="1200" cap="none" spc="-25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Team</a:t>
            </a:r>
            <a:r>
              <a:rPr kumimoji="0" sz="1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Multidisciplinare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(Endocrinologo,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Nutrizionista, Chirurgo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Bariatrico, Psicologo,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Fisioterapista)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03156" y="1692312"/>
            <a:ext cx="1418844" cy="1132319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3550690" y="1777947"/>
            <a:ext cx="114554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Percorso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riabilitativo: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Dieta,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esercizio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fisico,</a:t>
            </a:r>
            <a:r>
              <a:rPr kumimoji="0" sz="1200" b="1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educazione </a:t>
            </a:r>
            <a:r>
              <a:rPr kumimoji="0" sz="1200" b="1" i="0" u="none" strike="noStrike" kern="1200" cap="none" spc="-25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terapeutica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15392" y="1983380"/>
            <a:ext cx="1374648" cy="583666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4935887" y="2051240"/>
            <a:ext cx="110172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</a:t>
            </a:r>
            <a:r>
              <a:rPr kumimoji="0" sz="1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og</a:t>
            </a:r>
            <a:r>
              <a:rPr kumimoji="0" sz="1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ammaz</a:t>
            </a:r>
            <a:r>
              <a:rPr kumimoji="0" sz="12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12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intervento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595028" y="1056365"/>
            <a:ext cx="9000481" cy="2564053"/>
            <a:chOff x="57911" y="1799844"/>
            <a:chExt cx="9086469" cy="3934966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911" y="1799844"/>
              <a:ext cx="9086087" cy="393496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05155" y="1836420"/>
              <a:ext cx="9039225" cy="3820795"/>
            </a:xfrm>
            <a:custGeom>
              <a:avLst/>
              <a:gdLst/>
              <a:ahLst/>
              <a:cxnLst/>
              <a:rect l="l" t="t" r="r" b="b"/>
              <a:pathLst>
                <a:path w="9039225" h="3820795">
                  <a:moveTo>
                    <a:pt x="0" y="955166"/>
                  </a:moveTo>
                  <a:lnTo>
                    <a:pt x="7998714" y="955166"/>
                  </a:lnTo>
                  <a:lnTo>
                    <a:pt x="7998714" y="0"/>
                  </a:lnTo>
                  <a:lnTo>
                    <a:pt x="9038844" y="1755963"/>
                  </a:lnTo>
                </a:path>
                <a:path w="9039225" h="3820795">
                  <a:moveTo>
                    <a:pt x="9038844" y="2064704"/>
                  </a:moveTo>
                  <a:lnTo>
                    <a:pt x="7998714" y="3820667"/>
                  </a:lnTo>
                  <a:lnTo>
                    <a:pt x="7998714" y="2865500"/>
                  </a:lnTo>
                  <a:lnTo>
                    <a:pt x="0" y="2865500"/>
                  </a:lnTo>
                  <a:lnTo>
                    <a:pt x="0" y="955166"/>
                  </a:lnTo>
                </a:path>
              </a:pathLst>
            </a:custGeom>
            <a:ln w="9144">
              <a:solidFill>
                <a:srgbClr val="1F487C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00963" y="3368115"/>
              <a:ext cx="1010412" cy="597420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6453327" y="1896890"/>
            <a:ext cx="738505" cy="41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45720" algn="l" defTabSz="914400" rtl="0" eaLnBrk="1" fontAlgn="auto" latinLnBrk="0" hangingPunct="1">
              <a:lnSpc>
                <a:spcPct val="1075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</a:t>
            </a:r>
            <a:r>
              <a:rPr kumimoji="0" sz="1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nt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1200" b="1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1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1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nt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 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chirurgico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369454" y="1829587"/>
            <a:ext cx="1158227" cy="766559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7505903" y="1866336"/>
            <a:ext cx="9201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34925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Fase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post-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operatoria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 </a:t>
            </a:r>
            <a:r>
              <a:rPr kumimoji="0" sz="12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</a:t>
            </a:r>
            <a:r>
              <a:rPr kumimoji="0" sz="1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1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1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ine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656685" y="1885063"/>
            <a:ext cx="1466088" cy="780300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8756533" y="1907747"/>
            <a:ext cx="1189355" cy="601980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2700" marR="5080" lvl="0" indent="45720" algn="l" defTabSz="914400" rtl="0" eaLnBrk="1" fontAlgn="auto" latinLnBrk="0" hangingPunct="1">
              <a:lnSpc>
                <a:spcPct val="103899"/>
              </a:lnSpc>
              <a:spcBef>
                <a:spcPts val="1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Fase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post-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operatoria</a:t>
            </a:r>
            <a:r>
              <a:rPr kumimoji="0" sz="12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12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lungo </a:t>
            </a:r>
            <a:r>
              <a:rPr kumimoji="0" sz="1200" b="1" i="0" u="none" strike="noStrike" kern="1200" cap="none" spc="-25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termine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3280840" y="1561509"/>
            <a:ext cx="5350047" cy="1946275"/>
            <a:chOff x="1725167" y="2787395"/>
            <a:chExt cx="4977765" cy="1946275"/>
          </a:xfrm>
        </p:grpSpPr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127247" y="2793491"/>
              <a:ext cx="106616" cy="1940051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3182873" y="2815589"/>
              <a:ext cx="0" cy="1846580"/>
            </a:xfrm>
            <a:custGeom>
              <a:avLst/>
              <a:gdLst/>
              <a:ahLst/>
              <a:cxnLst/>
              <a:rect l="l" t="t" r="r" b="b"/>
              <a:pathLst>
                <a:path h="1846579">
                  <a:moveTo>
                    <a:pt x="0" y="0"/>
                  </a:moveTo>
                  <a:lnTo>
                    <a:pt x="0" y="1846199"/>
                  </a:lnTo>
                </a:path>
              </a:pathLst>
            </a:custGeom>
            <a:ln w="25908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25167" y="2787395"/>
              <a:ext cx="106616" cy="1944623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780793" y="2809493"/>
              <a:ext cx="0" cy="1852295"/>
            </a:xfrm>
            <a:custGeom>
              <a:avLst/>
              <a:gdLst/>
              <a:ahLst/>
              <a:cxnLst/>
              <a:rect l="l" t="t" r="r" b="b"/>
              <a:pathLst>
                <a:path h="1852295">
                  <a:moveTo>
                    <a:pt x="0" y="0"/>
                  </a:moveTo>
                  <a:lnTo>
                    <a:pt x="0" y="1852040"/>
                  </a:lnTo>
                </a:path>
              </a:pathLst>
            </a:custGeom>
            <a:ln w="25908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462272" y="2787395"/>
              <a:ext cx="106616" cy="1944623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4517897" y="2809493"/>
              <a:ext cx="0" cy="1852295"/>
            </a:xfrm>
            <a:custGeom>
              <a:avLst/>
              <a:gdLst/>
              <a:ahLst/>
              <a:cxnLst/>
              <a:rect l="l" t="t" r="r" b="b"/>
              <a:pathLst>
                <a:path h="1852295">
                  <a:moveTo>
                    <a:pt x="0" y="0"/>
                  </a:moveTo>
                  <a:lnTo>
                    <a:pt x="0" y="1852040"/>
                  </a:lnTo>
                </a:path>
              </a:pathLst>
            </a:custGeom>
            <a:ln w="25908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391911" y="2793491"/>
              <a:ext cx="106616" cy="1940051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5447538" y="2815589"/>
              <a:ext cx="0" cy="1846580"/>
            </a:xfrm>
            <a:custGeom>
              <a:avLst/>
              <a:gdLst/>
              <a:ahLst/>
              <a:cxnLst/>
              <a:rect l="l" t="t" r="r" b="b"/>
              <a:pathLst>
                <a:path h="1846579">
                  <a:moveTo>
                    <a:pt x="0" y="0"/>
                  </a:moveTo>
                  <a:lnTo>
                    <a:pt x="0" y="1846199"/>
                  </a:lnTo>
                </a:path>
              </a:pathLst>
            </a:custGeom>
            <a:ln w="25908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595871" y="2787395"/>
              <a:ext cx="106616" cy="1944623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6651497" y="2809493"/>
              <a:ext cx="0" cy="1852295"/>
            </a:xfrm>
            <a:custGeom>
              <a:avLst/>
              <a:gdLst/>
              <a:ahLst/>
              <a:cxnLst/>
              <a:rect l="l" t="t" r="r" b="b"/>
              <a:pathLst>
                <a:path h="1852295">
                  <a:moveTo>
                    <a:pt x="0" y="0"/>
                  </a:moveTo>
                  <a:lnTo>
                    <a:pt x="0" y="1852040"/>
                  </a:lnTo>
                </a:path>
              </a:pathLst>
            </a:custGeom>
            <a:ln w="25908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2" name="Immagine 3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5091" y="3869093"/>
            <a:ext cx="4594657" cy="28614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6" name="Rettangolo 35"/>
          <p:cNvSpPr/>
          <p:nvPr/>
        </p:nvSpPr>
        <p:spPr>
          <a:xfrm>
            <a:off x="481561" y="4184054"/>
            <a:ext cx="472353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I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mportante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perdita di peso in eccesso,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diminuendo  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il rischio anestesiologico,  le difficoltà tecniche operatorie, con la riduzione del volume del lobo sinistro del fegato e del grasso viscerale perigastrico e mesenterico,  il tempo operatorio e il rischio di complicanze chirurgiche emorragiche e infettive, di degenza ospedaliera e quindi l’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outcome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complessivo del paziente.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Pentagono 38"/>
          <p:cNvSpPr/>
          <p:nvPr/>
        </p:nvSpPr>
        <p:spPr>
          <a:xfrm>
            <a:off x="1711923" y="1076930"/>
            <a:ext cx="1691233" cy="553102"/>
          </a:xfrm>
          <a:prstGeom prst="homePlat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Fase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pre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-operatoria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Gallone 44"/>
          <p:cNvSpPr/>
          <p:nvPr/>
        </p:nvSpPr>
        <p:spPr>
          <a:xfrm rot="5400000">
            <a:off x="1881525" y="3437961"/>
            <a:ext cx="1310994" cy="430018"/>
          </a:xfrm>
          <a:prstGeom prst="chevr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Immagine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090" y="3108960"/>
            <a:ext cx="2110710" cy="37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9083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91092" y="2156753"/>
            <a:ext cx="1601266" cy="1506385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1238642" y="691921"/>
            <a:ext cx="10953358" cy="622798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Plicometria:</a:t>
            </a:r>
            <a:r>
              <a:rPr sz="2000" b="1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metodo</a:t>
            </a:r>
            <a:r>
              <a:rPr sz="20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clinico</a:t>
            </a:r>
            <a:r>
              <a:rPr sz="20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utilizzato</a:t>
            </a:r>
            <a:r>
              <a:rPr sz="20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</a:t>
            </a:r>
            <a:r>
              <a:rPr sz="20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valutazione</a:t>
            </a:r>
            <a:r>
              <a:rPr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grasso</a:t>
            </a:r>
            <a:r>
              <a:rPr sz="20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corporeo</a:t>
            </a:r>
            <a:r>
              <a:rPr sz="2000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it-IT"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Indicatori diretti di adiposità e </a:t>
            </a:r>
            <a:r>
              <a:rPr lang="it-IT" sz="20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muscolarità</a:t>
            </a:r>
            <a:r>
              <a:rPr lang="it-IT"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sono </a:t>
            </a:r>
            <a:r>
              <a:rPr lang="it-IT" sz="2000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Pliche </a:t>
            </a:r>
            <a:r>
              <a:rPr lang="it-IT"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Cutanee e le Circonferenze Corporee</a:t>
            </a:r>
          </a:p>
          <a:p>
            <a:pPr marL="12700">
              <a:spcBef>
                <a:spcPts val="105"/>
              </a:spcBef>
            </a:pPr>
            <a:r>
              <a:rPr lang="it-IT"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Vengono utilizzate per </a:t>
            </a:r>
            <a:r>
              <a:rPr lang="it-IT" sz="2000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stabilire - </a:t>
            </a:r>
            <a:r>
              <a:rPr lang="it-IT"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grado di adiposità-magrezza</a:t>
            </a:r>
          </a:p>
          <a:p>
            <a:pPr marL="12700">
              <a:spcBef>
                <a:spcPts val="105"/>
              </a:spcBef>
            </a:pPr>
            <a:r>
              <a:rPr lang="it-IT"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le aree muscolo-adipose degli </a:t>
            </a:r>
            <a:r>
              <a:rPr lang="it-IT" sz="2000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arti - </a:t>
            </a:r>
            <a:r>
              <a:rPr lang="it-IT"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come indicatori di rischio di malattia</a:t>
            </a:r>
          </a:p>
          <a:p>
            <a:pPr marL="12700">
              <a:spcBef>
                <a:spcPts val="105"/>
              </a:spcBef>
            </a:pPr>
            <a:r>
              <a:rPr lang="it-IT"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la distribuzione del tessuto adiposo </a:t>
            </a:r>
            <a:r>
              <a:rPr lang="it-IT" sz="2000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sottocutaneo - </a:t>
            </a:r>
            <a:r>
              <a:rPr lang="it-IT"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nell’equazione predittiva la misura della FM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40"/>
              </a:spcBef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42900"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Plica adiposa</a:t>
            </a:r>
            <a:r>
              <a:rPr sz="20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sottocutanea:</a:t>
            </a:r>
            <a:r>
              <a:rPr sz="2000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piega della cute</a:t>
            </a:r>
            <a:r>
              <a:rPr sz="20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20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</a:t>
            </a:r>
            <a:r>
              <a:rPr sz="20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relativo tessuto</a:t>
            </a:r>
            <a:r>
              <a:rPr sz="20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adiposo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>
              <a:spcBef>
                <a:spcPts val="10"/>
              </a:spcBef>
            </a:pP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sottocutaneo</a:t>
            </a:r>
            <a:r>
              <a:rPr sz="20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cui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spessore</a:t>
            </a:r>
            <a:r>
              <a:rPr sz="20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viene</a:t>
            </a:r>
            <a:r>
              <a:rPr sz="20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determinato</a:t>
            </a:r>
            <a:r>
              <a:rPr sz="20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sz="20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</a:t>
            </a:r>
            <a:r>
              <a:rPr sz="2000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plicometro.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25"/>
              </a:spcBef>
            </a:pP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25090"/>
            <a:r>
              <a:rPr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Pliche</a:t>
            </a:r>
            <a:r>
              <a:rPr sz="2000" b="1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più</a:t>
            </a:r>
            <a:r>
              <a:rPr sz="2000" b="1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frequentemente</a:t>
            </a:r>
            <a:r>
              <a:rPr sz="2000" b="1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spc="-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utilizzate</a:t>
            </a:r>
            <a:r>
              <a:rPr sz="2000" b="1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bicipitale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tricipitale,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sottoscapolare</a:t>
            </a:r>
            <a:r>
              <a:rPr sz="20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20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sovrailiaca.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20"/>
              </a:spcBef>
            </a:pP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6129" lvl="1" indent="-189230">
              <a:buFont typeface="Wingdings"/>
              <a:buChar char=""/>
              <a:tabLst>
                <a:tab pos="3326765" algn="l"/>
              </a:tabLst>
            </a:pP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r>
              <a:rPr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calibro</a:t>
            </a:r>
            <a:r>
              <a:rPr sz="20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</a:t>
            </a:r>
            <a:r>
              <a:rPr sz="20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plicometro</a:t>
            </a:r>
            <a:r>
              <a:rPr sz="20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esercita</a:t>
            </a:r>
            <a:r>
              <a:rPr sz="20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</a:t>
            </a:r>
            <a:r>
              <a:rPr sz="20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pressione</a:t>
            </a:r>
          </a:p>
          <a:p>
            <a:pPr marL="3335654" marR="346710" lvl="1" indent="-198120" algn="just">
              <a:buFont typeface="Wingdings"/>
              <a:buChar char=""/>
              <a:tabLst>
                <a:tab pos="3326765" algn="l"/>
              </a:tabLst>
            </a:pP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Dopo</a:t>
            </a:r>
            <a:r>
              <a:rPr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secondi</a:t>
            </a:r>
            <a:r>
              <a:rPr sz="20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compressione</a:t>
            </a:r>
            <a:r>
              <a:rPr sz="20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rileva</a:t>
            </a:r>
            <a:r>
              <a:rPr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plica. </a:t>
            </a:r>
            <a:r>
              <a:rPr sz="2000" spc="-3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costante</a:t>
            </a:r>
            <a:r>
              <a:rPr sz="20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standardizzata.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6129" lvl="1" indent="-189230">
              <a:buFont typeface="Wingdings"/>
              <a:buChar char=""/>
              <a:tabLst>
                <a:tab pos="3326765" algn="l"/>
              </a:tabLst>
            </a:pP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Lato</a:t>
            </a:r>
            <a:r>
              <a:rPr sz="20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</a:t>
            </a:r>
            <a:r>
              <a:rPr sz="20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dominante</a:t>
            </a:r>
            <a:r>
              <a:rPr sz="20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i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(regola non</a:t>
            </a:r>
            <a:r>
              <a:rPr sz="2000" i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i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universalmente</a:t>
            </a:r>
            <a:r>
              <a:rPr sz="2000" i="1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i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accettata).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35654" marR="480059" lvl="1" indent="-198120" algn="just">
              <a:buFont typeface="Wingdings"/>
              <a:buChar char=""/>
              <a:tabLst>
                <a:tab pos="3326765" algn="l"/>
              </a:tabLst>
            </a:pP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Plica</a:t>
            </a:r>
            <a:r>
              <a:rPr sz="20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presa</a:t>
            </a:r>
            <a:r>
              <a:rPr sz="20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sz="20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pollice</a:t>
            </a:r>
            <a:r>
              <a:rPr sz="20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r>
              <a:rPr sz="20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indice:</a:t>
            </a:r>
            <a:r>
              <a:rPr sz="20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viene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“scollata” </a:t>
            </a:r>
            <a:r>
              <a:rPr sz="2000" spc="-3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dalla</a:t>
            </a:r>
            <a:r>
              <a:rPr sz="20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massa</a:t>
            </a:r>
            <a:r>
              <a:rPr sz="20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muscolare</a:t>
            </a:r>
            <a:r>
              <a:rPr sz="20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sottostante.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35654" marR="470534" lvl="1" indent="-198120" algn="just">
              <a:spcBef>
                <a:spcPts val="5"/>
              </a:spcBef>
              <a:buFont typeface="Wingdings"/>
              <a:buChar char=""/>
              <a:tabLst>
                <a:tab pos="3326765" algn="l"/>
              </a:tabLst>
            </a:pPr>
            <a:r>
              <a:rPr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sz="20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misurazione</a:t>
            </a:r>
            <a:r>
              <a:rPr sz="20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</a:t>
            </a:r>
            <a:r>
              <a:rPr sz="20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essere</a:t>
            </a:r>
            <a:r>
              <a:rPr sz="20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ripetuta</a:t>
            </a:r>
            <a:r>
              <a:rPr sz="20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sz="20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volte</a:t>
            </a:r>
            <a:r>
              <a:rPr sz="20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20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 </a:t>
            </a:r>
            <a:r>
              <a:rPr sz="2000" spc="-3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considera</a:t>
            </a:r>
            <a:r>
              <a:rPr sz="20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valore</a:t>
            </a:r>
            <a:r>
              <a:rPr sz="20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medio.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432750" y="45590"/>
            <a:ext cx="120673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0" algn="ctr">
              <a:spcBef>
                <a:spcPts val="100"/>
              </a:spcBef>
            </a:pPr>
            <a:r>
              <a:rPr lang="it-IT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VALUTAZIONE CLINICA E ANTROPOMETRIA</a:t>
            </a:r>
            <a:endParaRPr lang="it-IT" sz="36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Plicometria Immagini - Sfoglia 6 foto, vettoriali e video Stock | Adobe  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41" y="3445425"/>
            <a:ext cx="2848751" cy="319486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8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46744" y="198894"/>
            <a:ext cx="120673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0" algn="ctr">
              <a:spcBef>
                <a:spcPts val="100"/>
              </a:spcBef>
            </a:pPr>
            <a:r>
              <a:rPr lang="it-IT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VALUTAZIONE CLINICA  E EMATOCHIMICA</a:t>
            </a:r>
            <a:endParaRPr lang="it-IT" sz="36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8621487" y="979401"/>
            <a:ext cx="35705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Valutazione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nutrizionale: </a:t>
            </a:r>
            <a:endParaRPr lang="it-IT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Esami Ematochimici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Pentagono 4"/>
          <p:cNvSpPr/>
          <p:nvPr/>
        </p:nvSpPr>
        <p:spPr>
          <a:xfrm>
            <a:off x="485316" y="1012215"/>
            <a:ext cx="3367314" cy="910239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Strumenti di screening nutrizionale  Preoperatoria </a:t>
            </a:r>
            <a:endParaRPr lang="it-IT" dirty="0">
              <a:solidFill>
                <a:schemeClr val="tx1"/>
              </a:solidFill>
            </a:endParaRPr>
          </a:p>
        </p:txBody>
      </p:sp>
      <p:graphicFrame>
        <p:nvGraphicFramePr>
          <p:cNvPr id="10" name="Tabel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4599104"/>
              </p:ext>
            </p:extLst>
          </p:nvPr>
        </p:nvGraphicFramePr>
        <p:xfrm>
          <a:off x="485316" y="2284069"/>
          <a:ext cx="9274628" cy="4119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8657">
                  <a:extLst>
                    <a:ext uri="{9D8B030D-6E8A-4147-A177-3AD203B41FA5}">
                      <a16:colId xmlns:a16="http://schemas.microsoft.com/office/drawing/2014/main" val="1730840854"/>
                    </a:ext>
                  </a:extLst>
                </a:gridCol>
                <a:gridCol w="2318657">
                  <a:extLst>
                    <a:ext uri="{9D8B030D-6E8A-4147-A177-3AD203B41FA5}">
                      <a16:colId xmlns:a16="http://schemas.microsoft.com/office/drawing/2014/main" val="3822796131"/>
                    </a:ext>
                  </a:extLst>
                </a:gridCol>
                <a:gridCol w="2318657">
                  <a:extLst>
                    <a:ext uri="{9D8B030D-6E8A-4147-A177-3AD203B41FA5}">
                      <a16:colId xmlns:a16="http://schemas.microsoft.com/office/drawing/2014/main" val="932164527"/>
                    </a:ext>
                  </a:extLst>
                </a:gridCol>
                <a:gridCol w="2318657">
                  <a:extLst>
                    <a:ext uri="{9D8B030D-6E8A-4147-A177-3AD203B41FA5}">
                      <a16:colId xmlns:a16="http://schemas.microsoft.com/office/drawing/2014/main" val="21974295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RACCOMANDATI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CONSIGLIATI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SUGGERITI</a:t>
                      </a:r>
                      <a:r>
                        <a:rPr lang="it-IT" baseline="0" dirty="0" smtClean="0"/>
                        <a:t> 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63183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Esami</a:t>
                      </a:r>
                      <a:r>
                        <a:rPr lang="it-IT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it-IT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 </a:t>
                      </a:r>
                    </a:p>
                    <a:p>
                      <a:pPr algn="ctr"/>
                      <a:r>
                        <a:rPr lang="it-IT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Laboratorio </a:t>
                      </a:r>
                      <a:endParaRPr lang="it-IT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Emocromo</a:t>
                      </a:r>
                      <a:r>
                        <a:rPr lang="it-IT" baseline="0" dirty="0" smtClean="0"/>
                        <a:t> con formula, </a:t>
                      </a:r>
                      <a:r>
                        <a:rPr lang="it-IT" baseline="0" dirty="0" err="1" smtClean="0"/>
                        <a:t>sideremia</a:t>
                      </a:r>
                      <a:r>
                        <a:rPr lang="it-IT" baseline="0" dirty="0" smtClean="0"/>
                        <a:t>, glicemia, </a:t>
                      </a:r>
                      <a:r>
                        <a:rPr lang="it-IT" baseline="0" dirty="0" err="1" smtClean="0"/>
                        <a:t>insulinemia</a:t>
                      </a:r>
                      <a:r>
                        <a:rPr lang="it-IT" baseline="0" dirty="0" smtClean="0"/>
                        <a:t>, profilo lipidico, transaminasi, azotemia, </a:t>
                      </a:r>
                      <a:r>
                        <a:rPr lang="it-IT" baseline="0" dirty="0" err="1" smtClean="0"/>
                        <a:t>creatininemia</a:t>
                      </a:r>
                      <a:r>
                        <a:rPr lang="it-IT" baseline="0" dirty="0" smtClean="0"/>
                        <a:t>, </a:t>
                      </a:r>
                      <a:r>
                        <a:rPr lang="it-IT" baseline="0" dirty="0" err="1" smtClean="0"/>
                        <a:t>Vit</a:t>
                      </a:r>
                      <a:r>
                        <a:rPr lang="it-IT" baseline="0" dirty="0" smtClean="0"/>
                        <a:t> D, </a:t>
                      </a:r>
                      <a:r>
                        <a:rPr lang="it-IT" baseline="0" dirty="0" err="1" smtClean="0"/>
                        <a:t>Vit</a:t>
                      </a:r>
                      <a:r>
                        <a:rPr lang="it-IT" baseline="0" dirty="0" smtClean="0"/>
                        <a:t> B12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aseline="0" dirty="0" smtClean="0"/>
                        <a:t>Dosaggio TSH in caso di sospetto ipotiroidismo.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 Glicemia</a:t>
                      </a:r>
                      <a:r>
                        <a:rPr lang="it-IT" baseline="0" dirty="0" smtClean="0"/>
                        <a:t> e </a:t>
                      </a:r>
                      <a:r>
                        <a:rPr lang="it-IT" baseline="0" dirty="0" err="1" smtClean="0"/>
                        <a:t>insulinemia</a:t>
                      </a:r>
                      <a:r>
                        <a:rPr lang="it-IT" baseline="0" dirty="0" smtClean="0"/>
                        <a:t> a digiuno e due ore </a:t>
                      </a:r>
                      <a:r>
                        <a:rPr lang="it-IT" baseline="0" dirty="0" smtClean="0"/>
                        <a:t>dopo </a:t>
                      </a:r>
                      <a:r>
                        <a:rPr lang="it-IT" baseline="0" dirty="0" smtClean="0"/>
                        <a:t>colazione e HbA1c in caso di sospetta </a:t>
                      </a:r>
                      <a:r>
                        <a:rPr lang="it-IT" baseline="0" dirty="0" err="1" smtClean="0"/>
                        <a:t>iperinsulinemia</a:t>
                      </a:r>
                      <a:r>
                        <a:rPr lang="it-IT" baseline="0" dirty="0" smtClean="0"/>
                        <a:t>. </a:t>
                      </a:r>
                    </a:p>
                    <a:p>
                      <a:endParaRPr lang="it-IT" baseline="0" dirty="0" smtClean="0"/>
                    </a:p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33079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FT3,FT4,TSH e anticorpi in caso di patologie tiroidee accertate </a:t>
                      </a:r>
                    </a:p>
                    <a:p>
                      <a:endParaRPr lang="it-IT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Homa</a:t>
                      </a:r>
                      <a:r>
                        <a:rPr lang="it-IT" baseline="0" dirty="0" smtClean="0"/>
                        <a:t> Index:</a:t>
                      </a:r>
                    </a:p>
                    <a:p>
                      <a:r>
                        <a:rPr lang="it-IT" baseline="0" dirty="0" smtClean="0"/>
                        <a:t> glicemia basale (mg/dl) x </a:t>
                      </a:r>
                    </a:p>
                    <a:p>
                      <a:r>
                        <a:rPr lang="it-IT" baseline="0" dirty="0" err="1" smtClean="0"/>
                        <a:t>insulinemia</a:t>
                      </a:r>
                      <a:r>
                        <a:rPr lang="it-IT" baseline="0" dirty="0" smtClean="0"/>
                        <a:t> basale (mg/dl)/405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3424793"/>
                  </a:ext>
                </a:extLst>
              </a:tr>
            </a:tbl>
          </a:graphicData>
        </a:graphic>
      </p:graphicFrame>
      <p:pic>
        <p:nvPicPr>
          <p:cNvPr id="11" name="Immagine 10" descr="Esami del sangue e digiuno: quali e quante ore prima? | La Cucina Italian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2771" y="3008695"/>
            <a:ext cx="1961515" cy="1625600"/>
          </a:xfrm>
          <a:prstGeom prst="rect">
            <a:avLst/>
          </a:prstGeom>
          <a:noFill/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034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 txBox="1">
            <a:spLocks/>
          </p:cNvSpPr>
          <p:nvPr/>
        </p:nvSpPr>
        <p:spPr>
          <a:xfrm>
            <a:off x="1628706" y="59577"/>
            <a:ext cx="9257008" cy="16876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600" b="0" kern="0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APPROCCIO DIETOTERAPICO</a:t>
            </a:r>
          </a:p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0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SCELTA</a:t>
            </a:r>
            <a:r>
              <a:rPr kumimoji="0" lang="it-IT" sz="3600" b="0" i="0" u="none" strike="noStrike" kern="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DEL PERCORSO  E TRATTAMENTO PRE-INTERVENTO </a:t>
            </a:r>
            <a:endParaRPr kumimoji="0" lang="it-IT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ject 3"/>
          <p:cNvSpPr txBox="1"/>
          <p:nvPr/>
        </p:nvSpPr>
        <p:spPr>
          <a:xfrm>
            <a:off x="797944" y="1666016"/>
            <a:ext cx="11481483" cy="20980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2550" dirty="0">
              <a:latin typeface="Calibri"/>
              <a:cs typeface="Calibri"/>
            </a:endParaRPr>
          </a:p>
          <a:p>
            <a:pPr marL="355600" marR="329565" indent="-342900">
              <a:lnSpc>
                <a:spcPts val="2160"/>
              </a:lnSpc>
              <a:spcBef>
                <a:spcPts val="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Spiegazione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quelli</a:t>
            </a:r>
            <a:r>
              <a:rPr sz="20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saranno gli</a:t>
            </a:r>
            <a:r>
              <a:rPr sz="20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schemi</a:t>
            </a:r>
            <a:r>
              <a:rPr sz="20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alimentari</a:t>
            </a:r>
            <a:r>
              <a:rPr lang="it-IT" sz="20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</a:t>
            </a:r>
            <a:r>
              <a:rPr lang="it-IT" sz="20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sz="2000" spc="4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operatori</a:t>
            </a:r>
            <a:r>
              <a:rPr sz="20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sz="2000" spc="-4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l’importanza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che</a:t>
            </a:r>
            <a:r>
              <a:rPr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rivestirà</a:t>
            </a:r>
            <a:r>
              <a:rPr sz="200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controllo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dietetico</a:t>
            </a:r>
            <a:r>
              <a:rPr sz="20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marR="171450" indent="-342900">
              <a:lnSpc>
                <a:spcPts val="2160"/>
              </a:lnSpc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Educazione</a:t>
            </a:r>
            <a:r>
              <a:rPr sz="20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alimentare</a:t>
            </a:r>
            <a:r>
              <a:rPr sz="200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pre-operatoria</a:t>
            </a:r>
            <a:r>
              <a:rPr sz="20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schema</a:t>
            </a:r>
            <a:r>
              <a:rPr sz="20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dietetico</a:t>
            </a:r>
            <a:r>
              <a:rPr sz="20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grammato</a:t>
            </a:r>
            <a:r>
              <a:rPr sz="20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sz="2000" spc="-43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meno</a:t>
            </a:r>
            <a:r>
              <a:rPr sz="2000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t-IT" sz="2000" spc="-5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marR="171450" indent="-342900">
              <a:lnSpc>
                <a:spcPts val="2160"/>
              </a:lnSpc>
              <a:buFont typeface="Arial MT"/>
              <a:buChar char="•"/>
              <a:tabLst>
                <a:tab pos="354965" algn="l"/>
                <a:tab pos="355600" algn="l"/>
              </a:tabLst>
            </a:pPr>
            <a:endParaRPr lang="it-IT" sz="2000" spc="-5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marR="171450" indent="-342900">
              <a:lnSpc>
                <a:spcPts val="2160"/>
              </a:lnSpc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it-IT" sz="2000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Diversi schemi sono stati proposti: da un impiego di una dieta a basso contenuto calorico a dieta chetogenica ( 15-30 giorni </a:t>
            </a:r>
            <a:r>
              <a:rPr lang="it-IT" sz="2000" spc="-5" dirty="0" smtClean="0">
                <a:latin typeface="Calibri"/>
                <a:cs typeface="Calibri"/>
              </a:rPr>
              <a:t>)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7" name="Pentagono 6"/>
          <p:cNvSpPr/>
          <p:nvPr/>
        </p:nvSpPr>
        <p:spPr>
          <a:xfrm>
            <a:off x="304117" y="1389465"/>
            <a:ext cx="1887540" cy="553102"/>
          </a:xfrm>
          <a:prstGeom prst="homePlat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Fase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pre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-operatoria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2" descr="SICOB - Società Italiana di Chirurgia dell'OBesità e delle malattie  metaboli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632" y="4189365"/>
            <a:ext cx="5153254" cy="23622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Diagramma 8"/>
          <p:cNvGraphicFramePr/>
          <p:nvPr>
            <p:extLst>
              <p:ext uri="{D42A27DB-BD31-4B8C-83A1-F6EECF244321}">
                <p14:modId xmlns:p14="http://schemas.microsoft.com/office/powerpoint/2010/main" val="3500058829"/>
              </p:ext>
            </p:extLst>
          </p:nvPr>
        </p:nvGraphicFramePr>
        <p:xfrm>
          <a:off x="-435430" y="3758449"/>
          <a:ext cx="8026401" cy="3565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8344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 txBox="1">
            <a:spLocks/>
          </p:cNvSpPr>
          <p:nvPr/>
        </p:nvSpPr>
        <p:spPr>
          <a:xfrm>
            <a:off x="1715792" y="225281"/>
            <a:ext cx="9257008" cy="11336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600" b="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STRATEGIE  DI GESTIONE DIETETICA</a:t>
            </a:r>
          </a:p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PREOPERATORIA</a:t>
            </a:r>
            <a:r>
              <a:rPr kumimoji="0" lang="it-IT" sz="36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it-IT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MACRONUTRIENTI: COSA SONO, A COSA SERVONO E COME REGOLARLI - Nerd Training  Cent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3428" y="3663648"/>
            <a:ext cx="3628572" cy="288108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Diagramma 2"/>
          <p:cNvGraphicFramePr/>
          <p:nvPr>
            <p:extLst>
              <p:ext uri="{D42A27DB-BD31-4B8C-83A1-F6EECF244321}">
                <p14:modId xmlns:p14="http://schemas.microsoft.com/office/powerpoint/2010/main" val="3131870319"/>
              </p:ext>
            </p:extLst>
          </p:nvPr>
        </p:nvGraphicFramePr>
        <p:xfrm>
          <a:off x="290283" y="1599622"/>
          <a:ext cx="8186059" cy="4945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6" name="object 4"/>
          <p:cNvGrpSpPr/>
          <p:nvPr/>
        </p:nvGrpSpPr>
        <p:grpSpPr>
          <a:xfrm>
            <a:off x="9324838" y="1599622"/>
            <a:ext cx="2105751" cy="1725386"/>
            <a:chOff x="3898265" y="4191000"/>
            <a:chExt cx="2895600" cy="2628900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pic>
          <p:nvPicPr>
            <p:cNvPr id="7" name="object 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918077" y="4210812"/>
              <a:ext cx="2857500" cy="2590800"/>
            </a:xfrm>
            <a:prstGeom prst="rect">
              <a:avLst/>
            </a:prstGeom>
          </p:spPr>
        </p:pic>
        <p:sp>
          <p:nvSpPr>
            <p:cNvPr id="8" name="object 6"/>
            <p:cNvSpPr/>
            <p:nvPr/>
          </p:nvSpPr>
          <p:spPr>
            <a:xfrm>
              <a:off x="3898265" y="4191000"/>
              <a:ext cx="2895600" cy="2628900"/>
            </a:xfrm>
            <a:custGeom>
              <a:avLst/>
              <a:gdLst/>
              <a:ahLst/>
              <a:cxnLst/>
              <a:rect l="l" t="t" r="r" b="b"/>
              <a:pathLst>
                <a:path w="2895600" h="2628900">
                  <a:moveTo>
                    <a:pt x="2892564" y="0"/>
                  </a:moveTo>
                  <a:lnTo>
                    <a:pt x="4584" y="0"/>
                  </a:lnTo>
                  <a:lnTo>
                    <a:pt x="0" y="4572"/>
                  </a:lnTo>
                  <a:lnTo>
                    <a:pt x="0" y="2625849"/>
                  </a:lnTo>
                  <a:lnTo>
                    <a:pt x="4584" y="2628900"/>
                  </a:lnTo>
                  <a:lnTo>
                    <a:pt x="2892564" y="2628900"/>
                  </a:lnTo>
                  <a:lnTo>
                    <a:pt x="2895600" y="2625849"/>
                  </a:lnTo>
                  <a:lnTo>
                    <a:pt x="2895600" y="2619757"/>
                  </a:lnTo>
                  <a:lnTo>
                    <a:pt x="19824" y="2619757"/>
                  </a:lnTo>
                  <a:lnTo>
                    <a:pt x="10668" y="2610609"/>
                  </a:lnTo>
                  <a:lnTo>
                    <a:pt x="19824" y="2610609"/>
                  </a:lnTo>
                  <a:lnTo>
                    <a:pt x="19824" y="19812"/>
                  </a:lnTo>
                  <a:lnTo>
                    <a:pt x="10668" y="19812"/>
                  </a:lnTo>
                  <a:lnTo>
                    <a:pt x="19824" y="10668"/>
                  </a:lnTo>
                  <a:lnTo>
                    <a:pt x="2895600" y="10668"/>
                  </a:lnTo>
                  <a:lnTo>
                    <a:pt x="2895600" y="4572"/>
                  </a:lnTo>
                  <a:lnTo>
                    <a:pt x="2892564" y="0"/>
                  </a:lnTo>
                  <a:close/>
                </a:path>
                <a:path w="2895600" h="2628900">
                  <a:moveTo>
                    <a:pt x="19824" y="2610609"/>
                  </a:moveTo>
                  <a:lnTo>
                    <a:pt x="10668" y="2610609"/>
                  </a:lnTo>
                  <a:lnTo>
                    <a:pt x="19824" y="2619757"/>
                  </a:lnTo>
                  <a:lnTo>
                    <a:pt x="19824" y="2610609"/>
                  </a:lnTo>
                  <a:close/>
                </a:path>
                <a:path w="2895600" h="2628900">
                  <a:moveTo>
                    <a:pt x="2877324" y="2610609"/>
                  </a:moveTo>
                  <a:lnTo>
                    <a:pt x="19824" y="2610609"/>
                  </a:lnTo>
                  <a:lnTo>
                    <a:pt x="19824" y="2619757"/>
                  </a:lnTo>
                  <a:lnTo>
                    <a:pt x="2877324" y="2619757"/>
                  </a:lnTo>
                  <a:lnTo>
                    <a:pt x="2877324" y="2610609"/>
                  </a:lnTo>
                  <a:close/>
                </a:path>
                <a:path w="2895600" h="2628900">
                  <a:moveTo>
                    <a:pt x="2877324" y="10668"/>
                  </a:moveTo>
                  <a:lnTo>
                    <a:pt x="2877324" y="2619757"/>
                  </a:lnTo>
                  <a:lnTo>
                    <a:pt x="2886456" y="2610609"/>
                  </a:lnTo>
                  <a:lnTo>
                    <a:pt x="2895600" y="2610609"/>
                  </a:lnTo>
                  <a:lnTo>
                    <a:pt x="2895600" y="19812"/>
                  </a:lnTo>
                  <a:lnTo>
                    <a:pt x="2886456" y="19812"/>
                  </a:lnTo>
                  <a:lnTo>
                    <a:pt x="2877324" y="10668"/>
                  </a:lnTo>
                  <a:close/>
                </a:path>
                <a:path w="2895600" h="2628900">
                  <a:moveTo>
                    <a:pt x="2895600" y="2610609"/>
                  </a:moveTo>
                  <a:lnTo>
                    <a:pt x="2886456" y="2610609"/>
                  </a:lnTo>
                  <a:lnTo>
                    <a:pt x="2877324" y="2619757"/>
                  </a:lnTo>
                  <a:lnTo>
                    <a:pt x="2895600" y="2619757"/>
                  </a:lnTo>
                  <a:lnTo>
                    <a:pt x="2895600" y="2610609"/>
                  </a:lnTo>
                  <a:close/>
                </a:path>
                <a:path w="2895600" h="2628900">
                  <a:moveTo>
                    <a:pt x="19824" y="10668"/>
                  </a:moveTo>
                  <a:lnTo>
                    <a:pt x="10668" y="19812"/>
                  </a:lnTo>
                  <a:lnTo>
                    <a:pt x="19824" y="19812"/>
                  </a:lnTo>
                  <a:lnTo>
                    <a:pt x="19824" y="10668"/>
                  </a:lnTo>
                  <a:close/>
                </a:path>
                <a:path w="2895600" h="2628900">
                  <a:moveTo>
                    <a:pt x="2877324" y="10668"/>
                  </a:moveTo>
                  <a:lnTo>
                    <a:pt x="19824" y="10668"/>
                  </a:lnTo>
                  <a:lnTo>
                    <a:pt x="19824" y="19812"/>
                  </a:lnTo>
                  <a:lnTo>
                    <a:pt x="2877324" y="19812"/>
                  </a:lnTo>
                  <a:lnTo>
                    <a:pt x="2877324" y="10668"/>
                  </a:lnTo>
                  <a:close/>
                </a:path>
                <a:path w="2895600" h="2628900">
                  <a:moveTo>
                    <a:pt x="2895600" y="10668"/>
                  </a:moveTo>
                  <a:lnTo>
                    <a:pt x="2877324" y="10668"/>
                  </a:lnTo>
                  <a:lnTo>
                    <a:pt x="2886456" y="19812"/>
                  </a:lnTo>
                  <a:lnTo>
                    <a:pt x="2895600" y="19812"/>
                  </a:lnTo>
                  <a:lnTo>
                    <a:pt x="2895600" y="1066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348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 txBox="1">
            <a:spLocks/>
          </p:cNvSpPr>
          <p:nvPr/>
        </p:nvSpPr>
        <p:spPr>
          <a:xfrm>
            <a:off x="1585164" y="175692"/>
            <a:ext cx="9257008" cy="10720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600" b="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CONCUSIONI </a:t>
            </a:r>
          </a:p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200" b="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OTTIMIZZAZIONE –DIETETICO NUTRIZIONALE   </a:t>
            </a:r>
            <a:endParaRPr kumimoji="0" lang="it-IT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91885" y="1698171"/>
            <a:ext cx="627017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 </a:t>
            </a: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  Screening dello stato Nutrizionale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sottolinea che : </a:t>
            </a:r>
          </a:p>
          <a:p>
            <a:endParaRPr lang="it-IT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nell’obeso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 può essere il solo indice di massa corporea (BMI, Body Mass Index) a graduare il livello di intervento terapeutico (nella “classica” progressione cambiamenti dello stile di vita – terapia farmacologica - chirurgia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bariatrica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it-IT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 tale indice vada invece integrato in una valutazione multidimensionale dello stadio di malattia che includa altri parametri antropometrici, l’accertamento di eventuali coesistenti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comorbidità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le condizioni psicologiche e la gravità della disabilità</a:t>
            </a: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Gli obiettivi ultimi sono una stratificazione del rischio e un’appropriata indicazione del livello di intervento personalizzata su necessità del singolo e obiettivi terapeutici “realistici” e </a:t>
            </a: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condivisi</a:t>
            </a: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9911" y="1911439"/>
            <a:ext cx="4700682" cy="345190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Rettangolo 6"/>
          <p:cNvSpPr/>
          <p:nvPr/>
        </p:nvSpPr>
        <p:spPr>
          <a:xfrm>
            <a:off x="7518400" y="6068598"/>
            <a:ext cx="467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Carron M,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Ieppariello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G,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Safaee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Fakhr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B,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Foletto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M. Perioperative care of the obese patient: a successful approach. J Surg. 2020;107(6):772-3</a:t>
            </a:r>
            <a:endParaRPr lang="it-IT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54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8589" y="113767"/>
            <a:ext cx="10639246" cy="112146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lang="it-IT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MANAGEMENT DELLA PERSONA CON </a:t>
            </a:r>
            <a:r>
              <a:rPr lang="it-IT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OBESITÀ </a:t>
            </a:r>
            <a:endParaRPr lang="it-IT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ttangolo 35"/>
          <p:cNvSpPr/>
          <p:nvPr/>
        </p:nvSpPr>
        <p:spPr>
          <a:xfrm>
            <a:off x="2446568" y="1038949"/>
            <a:ext cx="6096000" cy="98488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r>
              <a:rPr kumimoji="0" lang="it-IT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grave obeso è un </a:t>
            </a:r>
            <a:r>
              <a:rPr lang="it-IT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kumimoji="0" lang="it-IT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aziente</a:t>
            </a:r>
            <a:r>
              <a:rPr kumimoji="0" lang="it-IT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fragile, che va accompagnato nel suo iter diagnostico e terapeutico 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Pentagono 38"/>
          <p:cNvSpPr/>
          <p:nvPr/>
        </p:nvSpPr>
        <p:spPr>
          <a:xfrm>
            <a:off x="358589" y="1583607"/>
            <a:ext cx="1691233" cy="553102"/>
          </a:xfrm>
          <a:prstGeom prst="homePlat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Fase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pre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-operatoria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822" y="2167020"/>
            <a:ext cx="6792505" cy="1595524"/>
          </a:xfrm>
          <a:prstGeom prst="rect">
            <a:avLst/>
          </a:prstGeom>
        </p:spPr>
      </p:pic>
      <p:sp>
        <p:nvSpPr>
          <p:cNvPr id="35" name="Rettangolo 34"/>
          <p:cNvSpPr/>
          <p:nvPr/>
        </p:nvSpPr>
        <p:spPr>
          <a:xfrm>
            <a:off x="463358" y="4018605"/>
            <a:ext cx="546163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L’approccio e l’inquadramento Nutrizionale è fondamentale per ottenere il massimo risultato dalla Chirurgia </a:t>
            </a:r>
            <a:r>
              <a:rPr lang="it-IT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Bariatrica</a:t>
            </a:r>
            <a:r>
              <a:rPr lang="it-IT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il minimo rischio di malnutrizione, al saper  gestire la riabilitazione nutrizionale che inizia già prima dell’intervento chirurgico e prosegue nella fase post operatoria, assicurando una </a:t>
            </a:r>
            <a:r>
              <a:rPr lang="it-IT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compliance</a:t>
            </a:r>
            <a:r>
              <a:rPr lang="it-IT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all’ intervento </a:t>
            </a:r>
            <a:r>
              <a:rPr lang="it-IT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Bariatrico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. 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ccia bidirezionale orizzontale 30"/>
          <p:cNvSpPr/>
          <p:nvPr/>
        </p:nvSpPr>
        <p:spPr>
          <a:xfrm>
            <a:off x="5924997" y="4807211"/>
            <a:ext cx="1895061" cy="384313"/>
          </a:xfrm>
          <a:prstGeom prst="left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Rettangolo 36"/>
          <p:cNvSpPr/>
          <p:nvPr/>
        </p:nvSpPr>
        <p:spPr>
          <a:xfrm>
            <a:off x="7820058" y="4172492"/>
            <a:ext cx="419141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questi Pazienti è spesso presente un alterato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Assetto neuro-ormonale , un </a:t>
            </a:r>
            <a:r>
              <a:rPr lang="it-IT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microbiota</a:t>
            </a:r>
            <a:r>
              <a:rPr lang="it-IT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intestinale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Esposto a </a:t>
            </a:r>
            <a:r>
              <a:rPr lang="it-IT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disbiosi</a:t>
            </a:r>
            <a:r>
              <a:rPr lang="it-IT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patologie obesità –correlate quali diabete, steatosi epatica ipertensione, artropatie </a:t>
            </a:r>
            <a:r>
              <a:rPr lang="it-IT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ecc</a:t>
            </a:r>
            <a:r>
              <a:rPr lang="it-IT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997" y="778967"/>
            <a:ext cx="3210303" cy="1785731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8972997" y="2599896"/>
            <a:ext cx="35514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0" cap="all" spc="20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rPr>
              <a:t>GVM - Città di Lecce Hospital</a:t>
            </a:r>
            <a:endParaRPr kumimoji="0" lang="it-IT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1243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/>
          <p:cNvSpPr txBox="1"/>
          <p:nvPr/>
        </p:nvSpPr>
        <p:spPr>
          <a:xfrm>
            <a:off x="535940" y="1619463"/>
            <a:ext cx="6598920" cy="873316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Tradizionalmente</a:t>
            </a:r>
            <a:r>
              <a:rPr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definito</a:t>
            </a:r>
            <a:r>
              <a:rPr spc="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come</a:t>
            </a:r>
            <a:r>
              <a:rPr spc="2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spc="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i="1" spc="-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condizione</a:t>
            </a:r>
            <a:r>
              <a:rPr i="1" spc="4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i="1" spc="-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risultante</a:t>
            </a:r>
            <a:r>
              <a:rPr i="1" spc="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i="1" spc="1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spcBef>
                <a:spcPts val="130"/>
              </a:spcBef>
            </a:pPr>
            <a:endParaRPr lang="it-IT" i="1" spc="1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spcBef>
                <a:spcPts val="130"/>
              </a:spcBef>
            </a:pPr>
            <a:r>
              <a:rPr i="1" spc="2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dall’introduzione</a:t>
            </a:r>
            <a:r>
              <a:rPr i="1" spc="2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i="1" spc="-5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assorbimento</a:t>
            </a:r>
            <a:r>
              <a:rPr i="1" spc="5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i="1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i="1" spc="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i="1" spc="-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utilizzazione</a:t>
            </a:r>
            <a:r>
              <a:rPr i="1" spc="4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i="1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dei nutrienti,</a:t>
            </a:r>
            <a:endParaRPr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9738" y="3281361"/>
            <a:ext cx="4382086" cy="276325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87802" y="1262166"/>
            <a:ext cx="4047819" cy="2159872"/>
          </a:xfrm>
          <a:prstGeom prst="rect">
            <a:avLst/>
          </a:prstGeom>
        </p:spPr>
      </p:pic>
      <p:grpSp>
        <p:nvGrpSpPr>
          <p:cNvPr id="8" name="object 9"/>
          <p:cNvGrpSpPr/>
          <p:nvPr/>
        </p:nvGrpSpPr>
        <p:grpSpPr>
          <a:xfrm>
            <a:off x="4973459" y="2422834"/>
            <a:ext cx="1924645" cy="1224269"/>
            <a:chOff x="3901122" y="2485199"/>
            <a:chExt cx="1425575" cy="1014730"/>
          </a:xfrm>
          <a:solidFill>
            <a:srgbClr val="FFC000"/>
          </a:solidFill>
        </p:grpSpPr>
        <p:sp>
          <p:nvSpPr>
            <p:cNvPr id="9" name="object 10"/>
            <p:cNvSpPr/>
            <p:nvPr/>
          </p:nvSpPr>
          <p:spPr>
            <a:xfrm>
              <a:off x="3905884" y="2489961"/>
              <a:ext cx="1416050" cy="1005205"/>
            </a:xfrm>
            <a:custGeom>
              <a:avLst/>
              <a:gdLst/>
              <a:ahLst/>
              <a:cxnLst/>
              <a:rect l="l" t="t" r="r" b="b"/>
              <a:pathLst>
                <a:path w="1416050" h="1005204">
                  <a:moveTo>
                    <a:pt x="1248917" y="0"/>
                  </a:moveTo>
                  <a:lnTo>
                    <a:pt x="249809" y="555116"/>
                  </a:lnTo>
                  <a:lnTo>
                    <a:pt x="166497" y="405257"/>
                  </a:lnTo>
                  <a:lnTo>
                    <a:pt x="0" y="890015"/>
                  </a:lnTo>
                  <a:lnTo>
                    <a:pt x="499617" y="1004697"/>
                  </a:lnTo>
                  <a:lnTo>
                    <a:pt x="416305" y="854837"/>
                  </a:lnTo>
                  <a:lnTo>
                    <a:pt x="1415541" y="299720"/>
                  </a:lnTo>
                  <a:lnTo>
                    <a:pt x="1248917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object 11"/>
            <p:cNvSpPr/>
            <p:nvPr/>
          </p:nvSpPr>
          <p:spPr>
            <a:xfrm>
              <a:off x="3905884" y="2489961"/>
              <a:ext cx="1416050" cy="1005205"/>
            </a:xfrm>
            <a:custGeom>
              <a:avLst/>
              <a:gdLst/>
              <a:ahLst/>
              <a:cxnLst/>
              <a:rect l="l" t="t" r="r" b="b"/>
              <a:pathLst>
                <a:path w="1416050" h="1005204">
                  <a:moveTo>
                    <a:pt x="0" y="890015"/>
                  </a:moveTo>
                  <a:lnTo>
                    <a:pt x="166497" y="405257"/>
                  </a:lnTo>
                  <a:lnTo>
                    <a:pt x="249809" y="555116"/>
                  </a:lnTo>
                  <a:lnTo>
                    <a:pt x="1248917" y="0"/>
                  </a:lnTo>
                  <a:lnTo>
                    <a:pt x="1415541" y="299720"/>
                  </a:lnTo>
                  <a:lnTo>
                    <a:pt x="416305" y="854837"/>
                  </a:lnTo>
                  <a:lnTo>
                    <a:pt x="499617" y="1004697"/>
                  </a:lnTo>
                  <a:lnTo>
                    <a:pt x="0" y="890015"/>
                  </a:lnTo>
                  <a:close/>
                </a:path>
              </a:pathLst>
            </a:custGeom>
            <a:grpFill/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2" name="object 2"/>
          <p:cNvSpPr txBox="1">
            <a:spLocks/>
          </p:cNvSpPr>
          <p:nvPr/>
        </p:nvSpPr>
        <p:spPr>
          <a:xfrm>
            <a:off x="535940" y="140705"/>
            <a:ext cx="10639246" cy="112146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rgbClr val="001F5F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it-IT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INQUADRAMENTO:  </a:t>
            </a:r>
            <a:br>
              <a:rPr lang="it-IT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VALUTAZIONE STATO NUTRIZIONALE  </a:t>
            </a:r>
            <a:endParaRPr lang="it-IT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5697415" y="3639180"/>
            <a:ext cx="649458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L’ obesità caratterizzata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 un incremento della massa adiposa (alterazione della composizione corporea) che determina una compromissione dello stato di salute (alterazione della funzionalità corporea)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Tale condizione, a prescindere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dall'eziologia, consegue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 un bilancio energetico positivo: l’assunzione di nutrienti energetici eccede il dispendio e determina un aumento delle riserve corporee (massa adiposa). </a:t>
            </a:r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valutazione dello stato di nutrizione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 soggetto obeso presuppone quindi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valutazione della composizione corporea; 2. valutazione del bilancio energetico; 3. valutazione della funzionalità corporea.</a:t>
            </a:r>
          </a:p>
        </p:txBody>
      </p:sp>
    </p:spTree>
    <p:extLst>
      <p:ext uri="{BB962C8B-B14F-4D97-AF65-F5344CB8AC3E}">
        <p14:creationId xmlns:p14="http://schemas.microsoft.com/office/powerpoint/2010/main" val="345488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10001" y="49210"/>
            <a:ext cx="8586779" cy="1674817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/>
          <a:p>
            <a:pPr marL="12700" marR="5080" indent="1334770" algn="ctr">
              <a:lnSpc>
                <a:spcPct val="100000"/>
              </a:lnSpc>
              <a:spcBef>
                <a:spcPts val="100"/>
              </a:spcBef>
            </a:pPr>
            <a:r>
              <a:rPr lang="it-IT" sz="36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PERCHÉ </a:t>
            </a:r>
            <a:r>
              <a:rPr lang="it-IT" sz="3600" b="0" spc="-5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EFFETTUARE </a:t>
            </a:r>
            <a:br>
              <a:rPr lang="it-IT" sz="3600" b="0" spc="-5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36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UNA </a:t>
            </a:r>
            <a:r>
              <a:rPr lang="it-IT" sz="3600" b="0" spc="5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600" b="0" spc="-5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VALUTAZIONE</a:t>
            </a:r>
            <a:r>
              <a:rPr lang="it-IT" sz="3600" b="0" spc="1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6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DELLO</a:t>
            </a:r>
            <a:r>
              <a:rPr lang="it-IT" sz="3600" b="0" spc="15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600" b="0" spc="-5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STATO</a:t>
            </a:r>
            <a:r>
              <a:rPr lang="it-IT" sz="3600" b="0" spc="5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600" b="0" spc="-5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NUTRIZIONALE?</a:t>
            </a:r>
            <a:endParaRPr lang="it-IT" sz="3600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10001" y="2431372"/>
            <a:ext cx="18478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latin typeface="Wingdings"/>
                <a:cs typeface="Wingdings"/>
              </a:rPr>
              <a:t></a:t>
            </a:r>
            <a:endParaRPr sz="1600" dirty="0">
              <a:latin typeface="Wingdings"/>
              <a:cs typeface="Wingding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29630" y="2154141"/>
            <a:ext cx="5746750" cy="13134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100"/>
              </a:lnSpc>
              <a:spcBef>
                <a:spcPts val="100"/>
              </a:spcBef>
            </a:pP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Consente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identificare</a:t>
            </a:r>
            <a:r>
              <a:rPr b="1" spc="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pazienti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problemi</a:t>
            </a:r>
            <a:r>
              <a:rPr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nutrizionali</a:t>
            </a:r>
            <a:r>
              <a:rPr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(già </a:t>
            </a:r>
            <a:r>
              <a:rPr spc="-4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malnutriti</a:t>
            </a:r>
            <a:r>
              <a:rPr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rischio</a:t>
            </a:r>
            <a:r>
              <a:rPr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malnutrizione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calorico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proteica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deplezione</a:t>
            </a:r>
            <a:r>
              <a:rPr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specifici</a:t>
            </a:r>
            <a:r>
              <a:rPr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nutrienti)</a:t>
            </a:r>
            <a:r>
              <a:rPr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richiedono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</a:t>
            </a:r>
            <a:r>
              <a:rPr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intervento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terapeutico</a:t>
            </a:r>
            <a:r>
              <a:rPr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specifico.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74943" y="3765046"/>
            <a:ext cx="18478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latin typeface="Wingdings"/>
                <a:cs typeface="Wingdings"/>
              </a:rPr>
              <a:t></a:t>
            </a:r>
            <a:endParaRPr sz="1600" dirty="0">
              <a:latin typeface="Wingdings"/>
              <a:cs typeface="Wingding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29630" y="3765046"/>
            <a:ext cx="6319520" cy="13127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57785">
              <a:lnSpc>
                <a:spcPct val="120100"/>
              </a:lnSpc>
              <a:spcBef>
                <a:spcPts val="95"/>
              </a:spcBef>
            </a:pPr>
            <a:r>
              <a:rPr i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</a:t>
            </a:r>
            <a:r>
              <a:rPr i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essere</a:t>
            </a:r>
            <a:r>
              <a:rPr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considerata</a:t>
            </a:r>
            <a:r>
              <a:rPr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parte</a:t>
            </a:r>
            <a:r>
              <a:rPr b="1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integrante</a:t>
            </a:r>
            <a:r>
              <a:rPr b="1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della</a:t>
            </a:r>
            <a:r>
              <a:rPr b="1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gestione</a:t>
            </a:r>
            <a:r>
              <a:rPr b="1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paziente, in</a:t>
            </a:r>
            <a:r>
              <a:rPr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quanto</a:t>
            </a:r>
            <a:r>
              <a:rPr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determinante</a:t>
            </a:r>
            <a:r>
              <a:rPr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nel quantificare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rischio di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complicanze, valutare</a:t>
            </a:r>
            <a:r>
              <a:rPr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risposta</a:t>
            </a:r>
            <a:r>
              <a:rPr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alla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terapia</a:t>
            </a:r>
            <a:r>
              <a:rPr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incidere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sulla</a:t>
            </a:r>
            <a:r>
              <a:rPr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prognosi.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93023" y="5172678"/>
            <a:ext cx="18478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latin typeface="Wingdings"/>
                <a:cs typeface="Wingdings"/>
              </a:rPr>
              <a:t></a:t>
            </a:r>
            <a:endParaRPr sz="1600" dirty="0">
              <a:latin typeface="Wingdings"/>
              <a:cs typeface="Wingding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29630" y="5211127"/>
            <a:ext cx="6179185" cy="1643912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85"/>
              </a:spcBef>
            </a:pP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</a:t>
            </a:r>
            <a:r>
              <a:rPr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monitorare</a:t>
            </a:r>
            <a:r>
              <a:rPr b="1" spc="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l’adeguatezza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dell’eventuale supporto</a:t>
            </a:r>
            <a:r>
              <a:rPr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nutrizionale, </a:t>
            </a:r>
            <a:r>
              <a:rPr spc="-4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</a:t>
            </a:r>
            <a:r>
              <a:rPr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questo</a:t>
            </a:r>
            <a:r>
              <a:rPr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andrà</a:t>
            </a:r>
            <a:r>
              <a:rPr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ripetuta</a:t>
            </a:r>
            <a:r>
              <a:rPr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periodicamente</a:t>
            </a:r>
            <a:r>
              <a:rPr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(la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frequenza</a:t>
            </a:r>
            <a:r>
              <a:rPr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sarà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personalizzata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sulla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 delle problematiche individuali e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dell’eventuale</a:t>
            </a:r>
            <a:r>
              <a:rPr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insorgenza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situazioni</a:t>
            </a:r>
            <a:r>
              <a:rPr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nuove</a:t>
            </a:r>
            <a:r>
              <a:rPr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rischio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nutrizionale).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97524" y="5301880"/>
            <a:ext cx="1812390" cy="1301995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77808" y="3651039"/>
            <a:ext cx="1847632" cy="1388787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07160" y="2053884"/>
            <a:ext cx="1762694" cy="143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0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637182" y="4417154"/>
            <a:ext cx="676003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Informare accuratamente 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pz in merito a benefici, conseguenze e rischi legati alle diverse procedure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chirurgiche 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Identificare trigger 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alimentare del pz “rischiosi” per la fase post-intervento </a:t>
            </a:r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Valutare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motivazione del paziente al cambiamento dello stile di vita e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delle scelte alimentari 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Promuovere cambiamenti  nello stile di vita quotidiano e dietetici utili dopo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l’intervento</a:t>
            </a:r>
          </a:p>
        </p:txBody>
      </p:sp>
      <p:sp>
        <p:nvSpPr>
          <p:cNvPr id="5" name="object 2"/>
          <p:cNvSpPr txBox="1">
            <a:spLocks/>
          </p:cNvSpPr>
          <p:nvPr/>
        </p:nvSpPr>
        <p:spPr>
          <a:xfrm>
            <a:off x="1272680" y="223792"/>
            <a:ext cx="8586779" cy="566822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12700" marR="5080" indent="1334770" algn="ctr">
              <a:lnSpc>
                <a:spcPct val="100000"/>
              </a:lnSpc>
              <a:spcBef>
                <a:spcPts val="100"/>
              </a:spcBef>
            </a:pPr>
            <a:r>
              <a:rPr lang="it-IT" sz="3600" b="0" spc="-5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NELLA FASE PREOPERATORIA?</a:t>
            </a:r>
            <a:endParaRPr lang="it-IT" sz="3600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99" y="790614"/>
            <a:ext cx="9964541" cy="3486637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9582506" y="6448479"/>
            <a:ext cx="26204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it-IT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Telem</a:t>
            </a:r>
            <a:r>
              <a:rPr lang="it-IT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DA, et.al </a:t>
            </a:r>
            <a:r>
              <a:rPr lang="it-IT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Surg</a:t>
            </a:r>
            <a:r>
              <a:rPr lang="it-IT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endosc</a:t>
            </a:r>
            <a:r>
              <a:rPr lang="it-IT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Oct</a:t>
            </a:r>
            <a:r>
              <a:rPr lang="it-IT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2018</a:t>
            </a:r>
            <a:endParaRPr lang="it-IT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25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 txBox="1">
            <a:spLocks/>
          </p:cNvSpPr>
          <p:nvPr/>
        </p:nvSpPr>
        <p:spPr>
          <a:xfrm>
            <a:off x="878784" y="223792"/>
            <a:ext cx="8586779" cy="1120820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12700" marR="5080" indent="1334770" algn="ctr">
              <a:lnSpc>
                <a:spcPct val="100000"/>
              </a:lnSpc>
              <a:spcBef>
                <a:spcPts val="100"/>
              </a:spcBef>
            </a:pPr>
            <a:r>
              <a:rPr lang="it-IT" sz="3600" b="0" spc="-5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PLANNING E TIPOLOGIE DI INTERVENTO </a:t>
            </a:r>
            <a:endParaRPr lang="it-IT" sz="3600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0383710" y="6458184"/>
            <a:ext cx="26204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it-IT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Linee Guida  SICOB 2023 </a:t>
            </a:r>
            <a:endParaRPr lang="it-IT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2992" y="223792"/>
            <a:ext cx="1905266" cy="179095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232" y="1223890"/>
            <a:ext cx="4309980" cy="5511294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4475" y="2224226"/>
            <a:ext cx="6839470" cy="423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03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 txBox="1">
            <a:spLocks/>
          </p:cNvSpPr>
          <p:nvPr/>
        </p:nvSpPr>
        <p:spPr>
          <a:xfrm>
            <a:off x="1005042" y="45774"/>
            <a:ext cx="8586779" cy="1120820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12700" marR="5080" indent="1334770" algn="ctr">
              <a:lnSpc>
                <a:spcPct val="100000"/>
              </a:lnSpc>
              <a:spcBef>
                <a:spcPts val="100"/>
              </a:spcBef>
            </a:pPr>
            <a:r>
              <a:rPr lang="it-IT" sz="3600" b="0" spc="-5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PLANNING E TIPOLOGIE DI INTERVENTO </a:t>
            </a:r>
            <a:endParaRPr lang="it-IT" sz="3600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0181851" y="6451297"/>
            <a:ext cx="26204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it-IT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Linee Guida  SICOB 2023 </a:t>
            </a:r>
            <a:endParaRPr lang="it-IT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2992" y="223792"/>
            <a:ext cx="1905266" cy="1790950"/>
          </a:xfrm>
          <a:prstGeom prst="rect">
            <a:avLst/>
          </a:prstGeom>
        </p:spPr>
      </p:pic>
      <p:pic>
        <p:nvPicPr>
          <p:cNvPr id="1026" name="Picture 2" descr="LINEE GUIDA DELLA SICOB SOCIETÀ ITALIANA DI CHIRURGIA DELL'OBESITÀ E DELLE  MALATTIE METABOLICHE La terapia chirurgica de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653" y="1303821"/>
            <a:ext cx="2326753" cy="116337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tangolo 9"/>
          <p:cNvSpPr/>
          <p:nvPr/>
        </p:nvSpPr>
        <p:spPr>
          <a:xfrm>
            <a:off x="7202658" y="3143629"/>
            <a:ext cx="35396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it-IT" sz="1600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CRITERI DI ESCLUSIONE  </a:t>
            </a:r>
            <a:endParaRPr lang="it-IT" sz="1600" dirty="0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6991643" y="3671669"/>
            <a:ext cx="520035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assenza di un periodo di trattamento medico verificabile paziente incapace di partecipare ad un prolungato protocollo di follow-up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disordini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psicotici, depressione severa, disturbi della personalità e del comportamento </a:t>
            </a: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alimentare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alcolismo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tossicodipendenza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malattie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correlate a ridotta spettanza di vita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154248" y="1549222"/>
            <a:ext cx="660859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Età 18-60 anni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BMI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&gt;40 kg/m², in assenza di ogni altra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comorbilità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➢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BMI &gt;35 kg/m², in presenza di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comorbilità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associate all’obesità; </a:t>
            </a:r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➢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BMI 30-35 kg/m², in presenza di T2DM, non controllato da terapia medica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➢ BMI ≤30 kg/m², in presenza di T2DM, non controllato da terapia medica </a:t>
            </a:r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➢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Adeguata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compliance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parte del paziente </a:t>
            </a:r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➢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Assenza di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endocrinopatie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➢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Insuccesso della terapia dietetica dopo 3-5 anni </a:t>
            </a:r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➢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Valutazione del RISCHIO OPERATORIO e RAPPORTO COSTO/BENEFICIO 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435184" y="1235144"/>
            <a:ext cx="35396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it-IT" sz="1600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CRITERI DI INCLUSIONE   </a:t>
            </a:r>
            <a:endParaRPr lang="it-IT" sz="1600" dirty="0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1964" y="4654091"/>
            <a:ext cx="3829584" cy="210531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6" name="Mezza cornice 5"/>
          <p:cNvSpPr/>
          <p:nvPr/>
        </p:nvSpPr>
        <p:spPr>
          <a:xfrm>
            <a:off x="108055" y="967534"/>
            <a:ext cx="3254123" cy="691156"/>
          </a:xfrm>
          <a:prstGeom prst="halfFra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1643" y="2896167"/>
            <a:ext cx="3273836" cy="68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10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 txBox="1">
            <a:spLocks/>
          </p:cNvSpPr>
          <p:nvPr/>
        </p:nvSpPr>
        <p:spPr>
          <a:xfrm>
            <a:off x="-787791" y="102813"/>
            <a:ext cx="11195889" cy="1133644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12700" marR="5080" indent="1334770" algn="ctr">
              <a:lnSpc>
                <a:spcPct val="100000"/>
              </a:lnSpc>
              <a:spcBef>
                <a:spcPts val="100"/>
              </a:spcBef>
            </a:pPr>
            <a:r>
              <a:rPr lang="it-IT" sz="36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INQUADRAMENTO </a:t>
            </a:r>
          </a:p>
          <a:p>
            <a:pPr marL="12700" marR="5080" indent="1334770" algn="ctr">
              <a:lnSpc>
                <a:spcPct val="100000"/>
              </a:lnSpc>
              <a:spcBef>
                <a:spcPts val="100"/>
              </a:spcBef>
            </a:pPr>
            <a:r>
              <a:rPr lang="it-IT" sz="36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CLINICO-NUTRIZIONALE PREOPERATORIO </a:t>
            </a:r>
            <a:endParaRPr lang="it-IT" sz="3600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1984" y="461234"/>
            <a:ext cx="1609699" cy="1550446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487" y="1535342"/>
            <a:ext cx="4063804" cy="5322658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6952343" y="2158708"/>
            <a:ext cx="461554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raccomandazioni nutrizionali sono suddivise in 3 sezioni principali</a:t>
            </a: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la valutazione nutrizionale del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presurgery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la dieta e la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supplementazione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del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presurgery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it-IT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progressione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della dieta post-chirurgica, comportamenti alimentari e terapia nutrizionale per i comuni sintomi gastrointestinali</a:t>
            </a: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raccomandazioni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 l'integrazione permanente e consigli per il follow-up nutrizionale. </a:t>
            </a: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 </a:t>
            </a: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'obiettivo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ottimizzare il successo a lungo termine e prevenire le complicanze.</a:t>
            </a:r>
          </a:p>
        </p:txBody>
      </p:sp>
      <p:grpSp>
        <p:nvGrpSpPr>
          <p:cNvPr id="11" name="object 9"/>
          <p:cNvGrpSpPr/>
          <p:nvPr/>
        </p:nvGrpSpPr>
        <p:grpSpPr>
          <a:xfrm>
            <a:off x="5065290" y="4206240"/>
            <a:ext cx="1602795" cy="982551"/>
            <a:chOff x="3901122" y="2485199"/>
            <a:chExt cx="1425575" cy="1014730"/>
          </a:xfrm>
          <a:solidFill>
            <a:srgbClr val="FFC000"/>
          </a:solidFill>
        </p:grpSpPr>
        <p:sp>
          <p:nvSpPr>
            <p:cNvPr id="12" name="object 10"/>
            <p:cNvSpPr/>
            <p:nvPr/>
          </p:nvSpPr>
          <p:spPr>
            <a:xfrm>
              <a:off x="3905884" y="2489961"/>
              <a:ext cx="1416050" cy="1005205"/>
            </a:xfrm>
            <a:custGeom>
              <a:avLst/>
              <a:gdLst/>
              <a:ahLst/>
              <a:cxnLst/>
              <a:rect l="l" t="t" r="r" b="b"/>
              <a:pathLst>
                <a:path w="1416050" h="1005204">
                  <a:moveTo>
                    <a:pt x="1248917" y="0"/>
                  </a:moveTo>
                  <a:lnTo>
                    <a:pt x="249809" y="555116"/>
                  </a:lnTo>
                  <a:lnTo>
                    <a:pt x="166497" y="405257"/>
                  </a:lnTo>
                  <a:lnTo>
                    <a:pt x="0" y="890015"/>
                  </a:lnTo>
                  <a:lnTo>
                    <a:pt x="499617" y="1004697"/>
                  </a:lnTo>
                  <a:lnTo>
                    <a:pt x="416305" y="854837"/>
                  </a:lnTo>
                  <a:lnTo>
                    <a:pt x="1415541" y="299720"/>
                  </a:lnTo>
                  <a:lnTo>
                    <a:pt x="1248917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object 11"/>
            <p:cNvSpPr/>
            <p:nvPr/>
          </p:nvSpPr>
          <p:spPr>
            <a:xfrm>
              <a:off x="3905884" y="2489961"/>
              <a:ext cx="1416050" cy="1005205"/>
            </a:xfrm>
            <a:custGeom>
              <a:avLst/>
              <a:gdLst/>
              <a:ahLst/>
              <a:cxnLst/>
              <a:rect l="l" t="t" r="r" b="b"/>
              <a:pathLst>
                <a:path w="1416050" h="1005204">
                  <a:moveTo>
                    <a:pt x="0" y="890015"/>
                  </a:moveTo>
                  <a:lnTo>
                    <a:pt x="166497" y="405257"/>
                  </a:lnTo>
                  <a:lnTo>
                    <a:pt x="249809" y="555116"/>
                  </a:lnTo>
                  <a:lnTo>
                    <a:pt x="1248917" y="0"/>
                  </a:lnTo>
                  <a:lnTo>
                    <a:pt x="1415541" y="299720"/>
                  </a:lnTo>
                  <a:lnTo>
                    <a:pt x="416305" y="854837"/>
                  </a:lnTo>
                  <a:lnTo>
                    <a:pt x="499617" y="1004697"/>
                  </a:lnTo>
                  <a:lnTo>
                    <a:pt x="0" y="890015"/>
                  </a:lnTo>
                  <a:close/>
                </a:path>
              </a:pathLst>
            </a:custGeom>
            <a:grpFill/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04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4E879E6-8FFE-4154-8F2A-F7518B89B376}">
  <ds:schemaRefs>
    <ds:schemaRef ds:uri="http://schemas.microsoft.com/office/2006/documentManagement/types"/>
    <ds:schemaRef ds:uri="http://purl.org/dc/elements/1.1/"/>
    <ds:schemaRef ds:uri="16c05727-aa75-4e4a-9b5f-8a80a1165891"/>
    <ds:schemaRef ds:uri="71af3243-3dd4-4a8d-8c0d-dd76da1f02a5"/>
    <ds:schemaRef ds:uri="http://purl.org/dc/terms/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classica per assemblea generale aziendale</Template>
  <TotalTime>917</TotalTime>
  <Words>2131</Words>
  <Application>Microsoft Office PowerPoint</Application>
  <PresentationFormat>Widescreen</PresentationFormat>
  <Paragraphs>264</Paragraphs>
  <Slides>25</Slides>
  <Notes>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25</vt:i4>
      </vt:variant>
    </vt:vector>
  </HeadingPairs>
  <TitlesOfParts>
    <vt:vector size="35" baseType="lpstr">
      <vt:lpstr>Arial</vt:lpstr>
      <vt:lpstr>Arial MT</vt:lpstr>
      <vt:lpstr>Calibri</vt:lpstr>
      <vt:lpstr>Georgia</vt:lpstr>
      <vt:lpstr>Lucida Calligraphy</vt:lpstr>
      <vt:lpstr>Times New Roman</vt:lpstr>
      <vt:lpstr>Verdana</vt:lpstr>
      <vt:lpstr>Wingdings</vt:lpstr>
      <vt:lpstr>RetrospectVTI</vt:lpstr>
      <vt:lpstr>Office Theme</vt:lpstr>
      <vt:lpstr>SCREENING E VALUTAZIONE             PRE-CHIRURGIA BARIATRICO/ METABOLICA DELLO STATO NUTRIZIONALE</vt:lpstr>
      <vt:lpstr>CHIRURGIA BARIATRICA  </vt:lpstr>
      <vt:lpstr>IL MANAGEMENT DELLA PERSONA CON OBESITÀ </vt:lpstr>
      <vt:lpstr>Presentazione standard di PowerPoint</vt:lpstr>
      <vt:lpstr>PERCHÉ EFFETTUARE  UNA  VALUTAZIONE DELLO STATO NUTRIZIONALE?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ANAMNESI GENERALE E NUTRIZIONALE</vt:lpstr>
      <vt:lpstr>SCREENING NUTRIZIONALE ASSUNZIONE ALIMENTARE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Finelli Francesca</cp:lastModifiedBy>
  <cp:revision>96</cp:revision>
  <dcterms:created xsi:type="dcterms:W3CDTF">2022-02-27T17:36:31Z</dcterms:created>
  <dcterms:modified xsi:type="dcterms:W3CDTF">2024-04-20T16:37:42Z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